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tiff" ContentType="image/tif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7"/>
  </p:notesMasterIdLst>
  <p:sldIdLst>
    <p:sldId id="256" r:id="rId2"/>
    <p:sldId id="258" r:id="rId3"/>
    <p:sldId id="257" r:id="rId4"/>
    <p:sldId id="259" r:id="rId5"/>
    <p:sldId id="260" r:id="rId6"/>
    <p:sldId id="278" r:id="rId7"/>
    <p:sldId id="277" r:id="rId8"/>
    <p:sldId id="261" r:id="rId9"/>
    <p:sldId id="262" r:id="rId10"/>
    <p:sldId id="280" r:id="rId11"/>
    <p:sldId id="263" r:id="rId12"/>
    <p:sldId id="264" r:id="rId13"/>
    <p:sldId id="265" r:id="rId14"/>
    <p:sldId id="266" r:id="rId15"/>
    <p:sldId id="267" r:id="rId16"/>
    <p:sldId id="268" r:id="rId17"/>
    <p:sldId id="269" r:id="rId18"/>
    <p:sldId id="270" r:id="rId19"/>
    <p:sldId id="271" r:id="rId20"/>
    <p:sldId id="272" r:id="rId21"/>
    <p:sldId id="279" r:id="rId22"/>
    <p:sldId id="273" r:id="rId23"/>
    <p:sldId id="274" r:id="rId24"/>
    <p:sldId id="275" r:id="rId25"/>
    <p:sldId id="276" r:id="rId2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1030" autoAdjust="0"/>
  </p:normalViewPr>
  <p:slideViewPr>
    <p:cSldViewPr snapToGrid="0" snapToObjects="1" showGuides="1">
      <p:cViewPr>
        <p:scale>
          <a:sx n="94" d="100"/>
          <a:sy n="94" d="100"/>
        </p:scale>
        <p:origin x="-1808" y="-160"/>
      </p:cViewPr>
      <p:guideLst>
        <p:guide orient="horz" pos="3003"/>
        <p:guide pos="5046"/>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notesMaster" Target="notesMasters/notesMaster1.xml"/><Relationship Id="rId28" Type="http://schemas.openxmlformats.org/officeDocument/2006/relationships/printerSettings" Target="printerSettings/printerSettings1.bin"/><Relationship Id="rId29" Type="http://schemas.openxmlformats.org/officeDocument/2006/relationships/presProps" Target="presProps.xml"/><Relationship Id="rId30" Type="http://schemas.openxmlformats.org/officeDocument/2006/relationships/viewProps" Target="viewProps.xml"/><Relationship Id="rId31" Type="http://schemas.openxmlformats.org/officeDocument/2006/relationships/theme" Target="theme/theme1.xml"/><Relationship Id="rId3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A2B961-96BD-5944-9F73-958BFFA85024}" type="datetimeFigureOut">
              <a:t>10/11/15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527114C-4A15-C447-BAA0-A6D3C7BB19C5}" type="slidenum">
              <a:t>‹#›</a:t>
            </a:fld>
            <a:endParaRPr lang="en-US"/>
          </a:p>
        </p:txBody>
      </p:sp>
    </p:spTree>
    <p:extLst>
      <p:ext uri="{BB962C8B-B14F-4D97-AF65-F5344CB8AC3E}">
        <p14:creationId xmlns:p14="http://schemas.microsoft.com/office/powerpoint/2010/main" val="137564313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kern="1200" baseline="0">
                <a:solidFill>
                  <a:schemeClr val="tx1"/>
                </a:solidFill>
                <a:effectLst/>
                <a:latin typeface="+mn-lt"/>
                <a:ea typeface="+mn-ea"/>
                <a:cs typeface="+mn-cs"/>
              </a:rPr>
              <a:t>Here I am at my favorite coffee shop trying to get my work done! I’ve been in technology for over 20 years and have been working as a generalist- as I’m sure most of you are. Needing to wear many hats to get the work done. My focus is Office Technical Support and Infrastructure.</a:t>
            </a:r>
            <a:endParaRPr lang="en-US" sz="1400" kern="120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400" kern="120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400" kern="1200">
                <a:solidFill>
                  <a:schemeClr val="tx1"/>
                </a:solidFill>
                <a:effectLst/>
                <a:latin typeface="+mn-lt"/>
                <a:ea typeface="+mn-ea"/>
                <a:cs typeface="+mn-cs"/>
              </a:rPr>
              <a:t>We all need a stable tech infrastructure to get our work done. Tech Infrastructure is our computers,</a:t>
            </a:r>
            <a:r>
              <a:rPr lang="en-US" sz="1400" kern="1200" baseline="0">
                <a:solidFill>
                  <a:schemeClr val="tx1"/>
                </a:solidFill>
                <a:effectLst/>
                <a:latin typeface="+mn-lt"/>
                <a:ea typeface="+mn-ea"/>
                <a:cs typeface="+mn-cs"/>
              </a:rPr>
              <a:t> our</a:t>
            </a:r>
            <a:r>
              <a:rPr lang="en-US" sz="1400" kern="1200">
                <a:solidFill>
                  <a:schemeClr val="tx1"/>
                </a:solidFill>
                <a:effectLst/>
                <a:latin typeface="+mn-lt"/>
                <a:ea typeface="+mn-ea"/>
                <a:cs typeface="+mn-cs"/>
              </a:rPr>
              <a:t> servers,</a:t>
            </a:r>
            <a:r>
              <a:rPr lang="en-US" sz="1400" kern="1200" baseline="0">
                <a:solidFill>
                  <a:schemeClr val="tx1"/>
                </a:solidFill>
                <a:effectLst/>
                <a:latin typeface="+mn-lt"/>
                <a:ea typeface="+mn-ea"/>
                <a:cs typeface="+mn-cs"/>
              </a:rPr>
              <a:t> our </a:t>
            </a:r>
            <a:r>
              <a:rPr lang="en-US" sz="1400" kern="1200">
                <a:solidFill>
                  <a:schemeClr val="tx1"/>
                </a:solidFill>
                <a:effectLst/>
                <a:latin typeface="+mn-lt"/>
                <a:ea typeface="+mn-ea"/>
                <a:cs typeface="+mn-cs"/>
              </a:rPr>
              <a:t>internet,</a:t>
            </a:r>
            <a:r>
              <a:rPr lang="en-US" sz="1400" kern="1200" baseline="0">
                <a:solidFill>
                  <a:schemeClr val="tx1"/>
                </a:solidFill>
                <a:effectLst/>
                <a:latin typeface="+mn-lt"/>
                <a:ea typeface="+mn-ea"/>
                <a:cs typeface="+mn-cs"/>
              </a:rPr>
              <a:t> our</a:t>
            </a:r>
            <a:r>
              <a:rPr lang="en-US" sz="1400" kern="1200">
                <a:solidFill>
                  <a:schemeClr val="tx1"/>
                </a:solidFill>
                <a:effectLst/>
                <a:latin typeface="+mn-lt"/>
                <a:ea typeface="+mn-ea"/>
                <a:cs typeface="+mn-cs"/>
              </a:rPr>
              <a:t> software. Non- profits and for profit organizations in the US are always working to stabilize their tech infrastructure! The domestic violence shelter I consult with does not have any tech people on staff.  They didn't know a lot about their infrastructure or what was going on technically in their office.  They called me because  they just started a donation campaign on their website and their website went down.   They</a:t>
            </a:r>
            <a:r>
              <a:rPr lang="en-US" sz="1400" kern="1200" baseline="0">
                <a:solidFill>
                  <a:schemeClr val="tx1"/>
                </a:solidFill>
                <a:effectLst/>
                <a:latin typeface="+mn-lt"/>
                <a:ea typeface="+mn-ea"/>
                <a:cs typeface="+mn-cs"/>
              </a:rPr>
              <a:t> were</a:t>
            </a:r>
            <a:r>
              <a:rPr lang="en-US" sz="1400" kern="1200">
                <a:solidFill>
                  <a:schemeClr val="tx1"/>
                </a:solidFill>
                <a:effectLst/>
                <a:latin typeface="+mn-lt"/>
                <a:ea typeface="+mn-ea"/>
                <a:cs typeface="+mn-cs"/>
              </a:rPr>
              <a:t> afraid they were going to miss a bunch of possible donations. They had no idea who their Internet Service Provider was or their Web Host Provider or even if it was the same provider.  Everyone was very stressed out which did not allow their other important shelter work to get done.  If you are stressed about your tech infastructure</a:t>
            </a:r>
            <a:r>
              <a:rPr lang="en-US" sz="1400" kern="1200" baseline="0">
                <a:solidFill>
                  <a:schemeClr val="tx1"/>
                </a:solidFill>
                <a:effectLst/>
                <a:latin typeface="+mn-lt"/>
                <a:ea typeface="+mn-ea"/>
                <a:cs typeface="+mn-cs"/>
              </a:rPr>
              <a:t> </a:t>
            </a:r>
            <a:r>
              <a:rPr lang="en-US" sz="1400" kern="1200">
                <a:solidFill>
                  <a:schemeClr val="tx1"/>
                </a:solidFill>
                <a:effectLst/>
                <a:latin typeface="+mn-lt"/>
                <a:ea typeface="+mn-ea"/>
                <a:cs typeface="+mn-cs"/>
              </a:rPr>
              <a:t>you are not able to focus on your mission.</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endParaRPr lang="en-US"/>
          </a:p>
          <a:p>
            <a:endParaRPr lang="en-US"/>
          </a:p>
        </p:txBody>
      </p:sp>
      <p:sp>
        <p:nvSpPr>
          <p:cNvPr id="4" name="Slide Number Placeholder 3"/>
          <p:cNvSpPr>
            <a:spLocks noGrp="1"/>
          </p:cNvSpPr>
          <p:nvPr>
            <p:ph type="sldNum" sz="quarter" idx="10"/>
          </p:nvPr>
        </p:nvSpPr>
        <p:spPr/>
        <p:txBody>
          <a:bodyPr/>
          <a:lstStyle/>
          <a:p>
            <a:fld id="{A527114C-4A15-C447-BAA0-A6D3C7BB19C5}" type="slidenum">
              <a:t>1</a:t>
            </a:fld>
            <a:endParaRPr lang="en-US"/>
          </a:p>
        </p:txBody>
      </p:sp>
    </p:spTree>
    <p:extLst>
      <p:ext uri="{BB962C8B-B14F-4D97-AF65-F5344CB8AC3E}">
        <p14:creationId xmlns:p14="http://schemas.microsoft.com/office/powerpoint/2010/main" val="5479933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a:t>How many of you have deleted</a:t>
            </a:r>
            <a:r>
              <a:rPr lang="en-US" baseline="0"/>
              <a:t> an important </a:t>
            </a:r>
            <a:r>
              <a:rPr lang="en-US"/>
              <a:t>a file? or you</a:t>
            </a:r>
            <a:r>
              <a:rPr lang="en-US" baseline="0"/>
              <a:t> were working on a big grant and the file somehow became corrupt? Or a virus has taken over your computer!</a:t>
            </a:r>
          </a:p>
          <a:p>
            <a:endParaRPr lang="en-US"/>
          </a:p>
        </p:txBody>
      </p:sp>
      <p:sp>
        <p:nvSpPr>
          <p:cNvPr id="4" name="Slide Number Placeholder 3"/>
          <p:cNvSpPr>
            <a:spLocks noGrp="1"/>
          </p:cNvSpPr>
          <p:nvPr>
            <p:ph type="sldNum" sz="quarter" idx="10"/>
          </p:nvPr>
        </p:nvSpPr>
        <p:spPr/>
        <p:txBody>
          <a:bodyPr/>
          <a:lstStyle/>
          <a:p>
            <a:fld id="{A527114C-4A15-C447-BAA0-A6D3C7BB19C5}" type="slidenum">
              <a:rPr lang="en-US"/>
              <a:t>10</a:t>
            </a:fld>
            <a:endParaRPr lang="en-US"/>
          </a:p>
        </p:txBody>
      </p:sp>
    </p:spTree>
    <p:extLst>
      <p:ext uri="{BB962C8B-B14F-4D97-AF65-F5344CB8AC3E}">
        <p14:creationId xmlns:p14="http://schemas.microsoft.com/office/powerpoint/2010/main" val="40235750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These</a:t>
            </a:r>
            <a:r>
              <a:rPr lang="en-US" sz="1200" kern="1200" baseline="0">
                <a:solidFill>
                  <a:schemeClr val="tx1"/>
                </a:solidFill>
                <a:effectLst/>
                <a:latin typeface="+mn-lt"/>
                <a:ea typeface="+mn-ea"/>
                <a:cs typeface="+mn-cs"/>
              </a:rPr>
              <a:t> are reasons</a:t>
            </a:r>
            <a:r>
              <a:rPr lang="en-US" sz="1200" kern="1200">
                <a:solidFill>
                  <a:schemeClr val="tx1"/>
                </a:solidFill>
                <a:effectLst/>
                <a:latin typeface="+mn-lt"/>
                <a:ea typeface="+mn-ea"/>
                <a:cs typeface="+mn-cs"/>
              </a:rPr>
              <a:t> why backup is so important and easy to do. </a:t>
            </a:r>
            <a:r>
              <a:rPr lang="en-US"/>
              <a:t>With CrashPlan, you can rest assured that no matter what happens to your computer, the photos, movies, music, emails, and documents that mean the most to you are safely backed up and can be restored at any time.</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endParaRPr lang="en-US"/>
          </a:p>
        </p:txBody>
      </p:sp>
      <p:sp>
        <p:nvSpPr>
          <p:cNvPr id="4" name="Slide Number Placeholder 3"/>
          <p:cNvSpPr>
            <a:spLocks noGrp="1"/>
          </p:cNvSpPr>
          <p:nvPr>
            <p:ph type="sldNum" sz="quarter" idx="10"/>
          </p:nvPr>
        </p:nvSpPr>
        <p:spPr/>
        <p:txBody>
          <a:bodyPr/>
          <a:lstStyle/>
          <a:p>
            <a:fld id="{A527114C-4A15-C447-BAA0-A6D3C7BB19C5}" type="slidenum">
              <a:rPr lang="en-US"/>
              <a:t>11</a:t>
            </a:fld>
            <a:endParaRPr lang="en-US"/>
          </a:p>
        </p:txBody>
      </p:sp>
    </p:spTree>
    <p:extLst>
      <p:ext uri="{BB962C8B-B14F-4D97-AF65-F5344CB8AC3E}">
        <p14:creationId xmlns:p14="http://schemas.microsoft.com/office/powerpoint/2010/main" val="5750142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a:t>Start by installing the CrashPlan app on your computer. The CrashPlan app is what you'll use to tell CrashPlan what, when, where, and how to back up. You can also use it to restore files, view what's backed up, and troubleshoot issues if they arise.</a:t>
            </a:r>
          </a:p>
          <a:p>
            <a:endParaRPr lang="en-US" sz="1200" b="0" i="0" u="none" strike="noStrike" kern="1200" baseline="0" smtClean="0">
              <a:solidFill>
                <a:schemeClr val="tx1"/>
              </a:solidFill>
              <a:latin typeface="+mn-lt"/>
              <a:ea typeface="+mn-ea"/>
              <a:cs typeface="+mn-cs"/>
            </a:endParaRPr>
          </a:p>
          <a:p>
            <a:r>
              <a:rPr lang="en-US" sz="1200" b="0" i="0" u="none" strike="noStrike" kern="1200" baseline="0" smtClean="0">
                <a:solidFill>
                  <a:schemeClr val="tx1"/>
                </a:solidFill>
                <a:latin typeface="+mn-lt"/>
                <a:ea typeface="+mn-ea"/>
                <a:cs typeface="+mn-cs"/>
              </a:rPr>
              <a:t>https://www.code42.com/crashplan/download/</a:t>
            </a:r>
            <a:endParaRPr lang="en-US"/>
          </a:p>
        </p:txBody>
      </p:sp>
      <p:sp>
        <p:nvSpPr>
          <p:cNvPr id="4" name="Slide Number Placeholder 3"/>
          <p:cNvSpPr>
            <a:spLocks noGrp="1"/>
          </p:cNvSpPr>
          <p:nvPr>
            <p:ph type="sldNum" sz="quarter" idx="10"/>
          </p:nvPr>
        </p:nvSpPr>
        <p:spPr/>
        <p:txBody>
          <a:bodyPr/>
          <a:lstStyle/>
          <a:p>
            <a:fld id="{A527114C-4A15-C447-BAA0-A6D3C7BB19C5}" type="slidenum">
              <a:rPr lang="en-US"/>
              <a:t>12</a:t>
            </a:fld>
            <a:endParaRPr lang="en-US"/>
          </a:p>
        </p:txBody>
      </p:sp>
    </p:spTree>
    <p:extLst>
      <p:ext uri="{BB962C8B-B14F-4D97-AF65-F5344CB8AC3E}">
        <p14:creationId xmlns:p14="http://schemas.microsoft.com/office/powerpoint/2010/main" val="2805782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smtClean="0">
                <a:solidFill>
                  <a:schemeClr val="tx1"/>
                </a:solidFill>
                <a:latin typeface="+mn-lt"/>
                <a:ea typeface="+mn-ea"/>
                <a:cs typeface="+mn-cs"/>
              </a:rPr>
              <a:t>Windows</a:t>
            </a:r>
          </a:p>
          <a:p>
            <a:r>
              <a:rPr lang="en-US" sz="1200" b="0" i="0" u="none" strike="noStrike" kern="1200" baseline="0" smtClean="0">
                <a:solidFill>
                  <a:schemeClr val="tx1"/>
                </a:solidFill>
                <a:latin typeface="+mn-lt"/>
                <a:ea typeface="+mn-ea"/>
                <a:cs typeface="+mn-cs"/>
              </a:rPr>
              <a:t>Once you've downloaded the installer file, open it and click </a:t>
            </a:r>
            <a:r>
              <a:rPr lang="en-US" sz="1200" b="1" i="0" u="none" strike="noStrike" kern="1200" baseline="0" smtClean="0">
                <a:solidFill>
                  <a:schemeClr val="tx1"/>
                </a:solidFill>
                <a:latin typeface="+mn-lt"/>
                <a:ea typeface="+mn-ea"/>
                <a:cs typeface="+mn-cs"/>
              </a:rPr>
              <a:t>Yes </a:t>
            </a:r>
            <a:r>
              <a:rPr lang="en-US" sz="1200" b="0" i="0" u="none" strike="noStrike" kern="1200" baseline="0" smtClean="0">
                <a:solidFill>
                  <a:schemeClr val="tx1"/>
                </a:solidFill>
                <a:latin typeface="+mn-lt"/>
                <a:ea typeface="+mn-ea"/>
                <a:cs typeface="+mn-cs"/>
              </a:rPr>
              <a:t>to let the program make changes to your computer. A</a:t>
            </a:r>
          </a:p>
          <a:p>
            <a:r>
              <a:rPr lang="en-US" sz="1200" b="0" i="0" u="none" strike="noStrike" kern="1200" baseline="0" smtClean="0">
                <a:solidFill>
                  <a:schemeClr val="tx1"/>
                </a:solidFill>
                <a:latin typeface="+mn-lt"/>
                <a:ea typeface="+mn-ea"/>
                <a:cs typeface="+mn-cs"/>
              </a:rPr>
              <a:t>setup wizard opens to walk you through the process from start to finish.</a:t>
            </a:r>
          </a:p>
          <a:p>
            <a:r>
              <a:rPr lang="en-US" sz="1200" b="0" i="0" u="none" strike="noStrike" kern="1200" baseline="0" smtClean="0">
                <a:solidFill>
                  <a:schemeClr val="tx1"/>
                </a:solidFill>
                <a:latin typeface="+mn-lt"/>
                <a:ea typeface="+mn-ea"/>
                <a:cs typeface="+mn-cs"/>
              </a:rPr>
              <a:t>Mac</a:t>
            </a:r>
          </a:p>
          <a:p>
            <a:r>
              <a:rPr lang="en-US" sz="1200" b="0" i="0" u="none" strike="noStrike" kern="1200" baseline="0" smtClean="0">
                <a:solidFill>
                  <a:schemeClr val="tx1"/>
                </a:solidFill>
                <a:latin typeface="+mn-lt"/>
                <a:ea typeface="+mn-ea"/>
                <a:cs typeface="+mn-cs"/>
              </a:rPr>
              <a:t>Once you've downloaded the installer file, open it and double-click the CrashPlan logo to begin installation. A setup</a:t>
            </a:r>
          </a:p>
          <a:p>
            <a:r>
              <a:rPr lang="en-US" sz="1200" b="0" i="0" u="none" strike="noStrike" kern="1200" baseline="0" smtClean="0">
                <a:solidFill>
                  <a:schemeClr val="tx1"/>
                </a:solidFill>
                <a:latin typeface="+mn-lt"/>
                <a:ea typeface="+mn-ea"/>
                <a:cs typeface="+mn-cs"/>
              </a:rPr>
              <a:t>wizard opens to walk you through the process from start to finish.</a:t>
            </a:r>
          </a:p>
          <a:p>
            <a:endParaRPr lang="en-US"/>
          </a:p>
        </p:txBody>
      </p:sp>
      <p:sp>
        <p:nvSpPr>
          <p:cNvPr id="4" name="Slide Number Placeholder 3"/>
          <p:cNvSpPr>
            <a:spLocks noGrp="1"/>
          </p:cNvSpPr>
          <p:nvPr>
            <p:ph type="sldNum" sz="quarter" idx="10"/>
          </p:nvPr>
        </p:nvSpPr>
        <p:spPr/>
        <p:txBody>
          <a:bodyPr/>
          <a:lstStyle/>
          <a:p>
            <a:fld id="{A527114C-4A15-C447-BAA0-A6D3C7BB19C5}" type="slidenum">
              <a:rPr lang="en-US"/>
              <a:t>13</a:t>
            </a:fld>
            <a:endParaRPr lang="en-US"/>
          </a:p>
        </p:txBody>
      </p:sp>
    </p:spTree>
    <p:extLst>
      <p:ext uri="{BB962C8B-B14F-4D97-AF65-F5344CB8AC3E}">
        <p14:creationId xmlns:p14="http://schemas.microsoft.com/office/powerpoint/2010/main" val="25133386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smtClean="0">
                <a:solidFill>
                  <a:schemeClr val="tx1"/>
                </a:solidFill>
                <a:latin typeface="+mn-lt"/>
                <a:ea typeface="+mn-ea"/>
                <a:cs typeface="+mn-cs"/>
              </a:rPr>
              <a:t>The first time you open the CrashPlan app, you're prompted to create your account. The email and password you enter</a:t>
            </a:r>
          </a:p>
          <a:p>
            <a:r>
              <a:rPr lang="en-US" sz="1200" b="0" i="0" u="none" strike="noStrike" kern="1200" baseline="0" smtClean="0">
                <a:solidFill>
                  <a:schemeClr val="tx1"/>
                </a:solidFill>
                <a:latin typeface="+mn-lt"/>
                <a:ea typeface="+mn-ea"/>
                <a:cs typeface="+mn-cs"/>
              </a:rPr>
              <a:t>here will be used for all of the computers you back up with CrashPlan. Creating an account is as easy as entering your name and email, and choosing a password. Once you click </a:t>
            </a:r>
            <a:r>
              <a:rPr lang="en-US" sz="1200" b="1" i="0" u="none" strike="noStrike" kern="1200" baseline="0" smtClean="0">
                <a:solidFill>
                  <a:schemeClr val="tx1"/>
                </a:solidFill>
                <a:latin typeface="+mn-lt"/>
                <a:ea typeface="+mn-ea"/>
                <a:cs typeface="+mn-cs"/>
              </a:rPr>
              <a:t>Create Account, </a:t>
            </a:r>
            <a:r>
              <a:rPr lang="en-US" sz="1200" b="0" i="0" u="none" strike="noStrike" kern="1200" baseline="0" smtClean="0">
                <a:solidFill>
                  <a:schemeClr val="tx1"/>
                </a:solidFill>
                <a:latin typeface="+mn-lt"/>
                <a:ea typeface="+mn-ea"/>
                <a:cs typeface="+mn-cs"/>
              </a:rPr>
              <a:t>you're automatically signed in. Be sure to use an email address that you want linked to your CrashPlan account going forward.</a:t>
            </a:r>
            <a:endParaRPr lang="en-US"/>
          </a:p>
        </p:txBody>
      </p:sp>
      <p:sp>
        <p:nvSpPr>
          <p:cNvPr id="4" name="Slide Number Placeholder 3"/>
          <p:cNvSpPr>
            <a:spLocks noGrp="1"/>
          </p:cNvSpPr>
          <p:nvPr>
            <p:ph type="sldNum" sz="quarter" idx="10"/>
          </p:nvPr>
        </p:nvSpPr>
        <p:spPr/>
        <p:txBody>
          <a:bodyPr/>
          <a:lstStyle/>
          <a:p>
            <a:fld id="{A527114C-4A15-C447-BAA0-A6D3C7BB19C5}" type="slidenum">
              <a:rPr lang="en-US"/>
              <a:t>14</a:t>
            </a:fld>
            <a:endParaRPr lang="en-US"/>
          </a:p>
        </p:txBody>
      </p:sp>
    </p:spTree>
    <p:extLst>
      <p:ext uri="{BB962C8B-B14F-4D97-AF65-F5344CB8AC3E}">
        <p14:creationId xmlns:p14="http://schemas.microsoft.com/office/powerpoint/2010/main" val="18571236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smtClean="0">
                <a:solidFill>
                  <a:schemeClr val="tx1"/>
                </a:solidFill>
                <a:latin typeface="+mn-lt"/>
                <a:ea typeface="+mn-ea"/>
                <a:cs typeface="+mn-cs"/>
              </a:rPr>
              <a:t>The files you protect are known as your </a:t>
            </a:r>
            <a:r>
              <a:rPr lang="en-US" sz="1200" b="1" i="0" u="none" strike="noStrike" kern="1200" baseline="0" smtClean="0">
                <a:solidFill>
                  <a:schemeClr val="tx1"/>
                </a:solidFill>
                <a:latin typeface="+mn-lt"/>
                <a:ea typeface="+mn-ea"/>
                <a:cs typeface="+mn-cs"/>
              </a:rPr>
              <a:t>backup file selection</a:t>
            </a:r>
            <a:r>
              <a:rPr lang="en-US" sz="1200" b="0" i="0" u="none" strike="noStrike" kern="1200" baseline="0" smtClean="0">
                <a:solidFill>
                  <a:schemeClr val="tx1"/>
                </a:solidFill>
                <a:latin typeface="+mn-lt"/>
                <a:ea typeface="+mn-ea"/>
                <a:cs typeface="+mn-cs"/>
              </a:rPr>
              <a:t>. You can see the top-level folders included in your</a:t>
            </a:r>
          </a:p>
          <a:p>
            <a:r>
              <a:rPr lang="en-US" sz="1200" b="0" i="0" u="none" strike="noStrike" kern="1200" baseline="0" smtClean="0">
                <a:solidFill>
                  <a:schemeClr val="tx1"/>
                </a:solidFill>
                <a:latin typeface="+mn-lt"/>
                <a:ea typeface="+mn-ea"/>
                <a:cs typeface="+mn-cs"/>
              </a:rPr>
              <a:t>backup file selection from the </a:t>
            </a:r>
            <a:r>
              <a:rPr lang="en-US" sz="1200" b="1" i="0" u="none" strike="noStrike" kern="1200" baseline="0" smtClean="0">
                <a:solidFill>
                  <a:schemeClr val="tx1"/>
                </a:solidFill>
                <a:latin typeface="+mn-lt"/>
                <a:ea typeface="+mn-ea"/>
                <a:cs typeface="+mn-cs"/>
              </a:rPr>
              <a:t>Files </a:t>
            </a:r>
            <a:r>
              <a:rPr lang="en-US" sz="1200" b="0" i="0" u="none" strike="noStrike" kern="1200" baseline="0" smtClean="0">
                <a:solidFill>
                  <a:schemeClr val="tx1"/>
                </a:solidFill>
                <a:latin typeface="+mn-lt"/>
                <a:ea typeface="+mn-ea"/>
                <a:cs typeface="+mn-cs"/>
              </a:rPr>
              <a:t>section on the </a:t>
            </a:r>
            <a:r>
              <a:rPr lang="en-US" sz="1200" b="1" i="0" u="none" strike="noStrike" kern="1200" baseline="0" smtClean="0">
                <a:solidFill>
                  <a:schemeClr val="tx1"/>
                </a:solidFill>
                <a:latin typeface="+mn-lt"/>
                <a:ea typeface="+mn-ea"/>
                <a:cs typeface="+mn-cs"/>
              </a:rPr>
              <a:t>Backup </a:t>
            </a:r>
            <a:r>
              <a:rPr lang="en-US" sz="1200" b="0" i="0" u="none" strike="noStrike" kern="1200" baseline="0" smtClean="0">
                <a:solidFill>
                  <a:schemeClr val="tx1"/>
                </a:solidFill>
                <a:latin typeface="+mn-lt"/>
                <a:ea typeface="+mn-ea"/>
                <a:cs typeface="+mn-cs"/>
              </a:rPr>
              <a:t>tab of the CrashPlan app.</a:t>
            </a:r>
          </a:p>
          <a:p>
            <a:r>
              <a:rPr lang="en-US" sz="1200" b="0" i="0" u="none" strike="noStrike" kern="1200" baseline="0" smtClean="0">
                <a:solidFill>
                  <a:schemeClr val="tx1"/>
                </a:solidFill>
                <a:latin typeface="+mn-lt"/>
                <a:ea typeface="+mn-ea"/>
                <a:cs typeface="+mn-cs"/>
              </a:rPr>
              <a:t>When you first open the CrashPlan app, your entire </a:t>
            </a:r>
            <a:r>
              <a:rPr lang="en-US" sz="1200" b="1" i="0" u="none" strike="noStrike" kern="1200" baseline="0" smtClean="0">
                <a:solidFill>
                  <a:schemeClr val="tx1"/>
                </a:solidFill>
                <a:latin typeface="+mn-lt"/>
                <a:ea typeface="+mn-ea"/>
                <a:cs typeface="+mn-cs"/>
              </a:rPr>
              <a:t>user folder </a:t>
            </a:r>
            <a:r>
              <a:rPr lang="en-US" sz="1200" b="0" i="0" u="none" strike="noStrike" kern="1200" baseline="0" smtClean="0">
                <a:solidFill>
                  <a:schemeClr val="tx1"/>
                </a:solidFill>
                <a:latin typeface="+mn-lt"/>
                <a:ea typeface="+mn-ea"/>
                <a:cs typeface="+mn-cs"/>
              </a:rPr>
              <a:t>is included in your backup file selection (typically this is</a:t>
            </a:r>
          </a:p>
          <a:p>
            <a:r>
              <a:rPr lang="en-US" sz="1200" b="0" i="0" u="none" strike="noStrike" kern="1200" baseline="0" smtClean="0">
                <a:solidFill>
                  <a:schemeClr val="tx1"/>
                </a:solidFill>
                <a:latin typeface="+mn-lt"/>
                <a:ea typeface="+mn-ea"/>
                <a:cs typeface="+mn-cs"/>
              </a:rPr>
              <a:t>your name, or whatever you call your computer account). The total number and size of the files selected is calculated for</a:t>
            </a:r>
          </a:p>
          <a:p>
            <a:r>
              <a:rPr lang="en-US" sz="1200" b="0" i="0" u="none" strike="noStrike" kern="1200" baseline="0" smtClean="0">
                <a:solidFill>
                  <a:schemeClr val="tx1"/>
                </a:solidFill>
                <a:latin typeface="+mn-lt"/>
                <a:ea typeface="+mn-ea"/>
                <a:cs typeface="+mn-cs"/>
              </a:rPr>
              <a:t>you here.</a:t>
            </a:r>
          </a:p>
          <a:p>
            <a:r>
              <a:rPr lang="en-US" sz="1200" b="0" i="0" u="none" strike="noStrike" kern="1200" baseline="0" smtClean="0">
                <a:solidFill>
                  <a:schemeClr val="tx1"/>
                </a:solidFill>
                <a:latin typeface="+mn-lt"/>
                <a:ea typeface="+mn-ea"/>
                <a:cs typeface="+mn-cs"/>
              </a:rPr>
              <a:t>Backing up your user folder works great for many users because it typically includes the majority of your files</a:t>
            </a:r>
          </a:p>
          <a:p>
            <a:r>
              <a:rPr lang="en-US" sz="1200" b="0" i="0" u="none" strike="noStrike" kern="1200" baseline="0" smtClean="0">
                <a:solidFill>
                  <a:schemeClr val="tx1"/>
                </a:solidFill>
                <a:latin typeface="+mn-lt"/>
                <a:ea typeface="+mn-ea"/>
                <a:cs typeface="+mn-cs"/>
              </a:rPr>
              <a:t>(for example, the default folders for your pictures, music, documents, and downloads).</a:t>
            </a:r>
          </a:p>
          <a:p>
            <a:r>
              <a:rPr lang="en-US" sz="1200" b="0" i="0" u="none" strike="noStrike" kern="1200" baseline="0" smtClean="0">
                <a:solidFill>
                  <a:schemeClr val="tx1"/>
                </a:solidFill>
                <a:latin typeface="+mn-lt"/>
                <a:ea typeface="+mn-ea"/>
                <a:cs typeface="+mn-cs"/>
              </a:rPr>
              <a:t>It's a good idea to familiarize yourself with the contents of this folder, and decide whether or not you want to make</a:t>
            </a:r>
          </a:p>
          <a:p>
            <a:r>
              <a:rPr lang="en-US" sz="1200" b="0" i="0" u="none" strike="noStrike" kern="1200" baseline="0" smtClean="0">
                <a:solidFill>
                  <a:schemeClr val="tx1"/>
                </a:solidFill>
                <a:latin typeface="+mn-lt"/>
                <a:ea typeface="+mn-ea"/>
                <a:cs typeface="+mn-cs"/>
              </a:rPr>
              <a:t>changes to your backup file selection. </a:t>
            </a:r>
            <a:endParaRPr lang="en-US"/>
          </a:p>
        </p:txBody>
      </p:sp>
      <p:sp>
        <p:nvSpPr>
          <p:cNvPr id="4" name="Slide Number Placeholder 3"/>
          <p:cNvSpPr>
            <a:spLocks noGrp="1"/>
          </p:cNvSpPr>
          <p:nvPr>
            <p:ph type="sldNum" sz="quarter" idx="10"/>
          </p:nvPr>
        </p:nvSpPr>
        <p:spPr/>
        <p:txBody>
          <a:bodyPr/>
          <a:lstStyle/>
          <a:p>
            <a:fld id="{A527114C-4A15-C447-BAA0-A6D3C7BB19C5}" type="slidenum">
              <a:rPr lang="en-US"/>
              <a:t>15</a:t>
            </a:fld>
            <a:endParaRPr lang="en-US"/>
          </a:p>
        </p:txBody>
      </p:sp>
    </p:spTree>
    <p:extLst>
      <p:ext uri="{BB962C8B-B14F-4D97-AF65-F5344CB8AC3E}">
        <p14:creationId xmlns:p14="http://schemas.microsoft.com/office/powerpoint/2010/main" val="2167250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smtClean="0">
                <a:solidFill>
                  <a:schemeClr val="tx1"/>
                </a:solidFill>
                <a:latin typeface="+mn-lt"/>
                <a:ea typeface="+mn-ea"/>
                <a:cs typeface="+mn-cs"/>
              </a:rPr>
              <a:t>CrashPlan backs up the contents of every folder selected with a check mark. To change your backup selection, simply</a:t>
            </a:r>
          </a:p>
          <a:p>
            <a:r>
              <a:rPr lang="en-US" sz="1200" b="0" i="0" u="none" strike="noStrike" kern="1200" baseline="0" smtClean="0">
                <a:solidFill>
                  <a:schemeClr val="tx1"/>
                </a:solidFill>
                <a:latin typeface="+mn-lt"/>
                <a:ea typeface="+mn-ea"/>
                <a:cs typeface="+mn-cs"/>
              </a:rPr>
              <a:t>select the folders you want to back up, and deselect the ones you don't. Just </a:t>
            </a:r>
            <a:r>
              <a:rPr lang="en-US" sz="1200" b="1" i="0" u="none" strike="noStrike" kern="1200" baseline="0" smtClean="0">
                <a:solidFill>
                  <a:schemeClr val="tx1"/>
                </a:solidFill>
                <a:latin typeface="+mn-lt"/>
                <a:ea typeface="+mn-ea"/>
                <a:cs typeface="+mn-cs"/>
              </a:rPr>
              <a:t>be careful </a:t>
            </a:r>
            <a:r>
              <a:rPr lang="en-US" sz="1200" b="0" i="0" u="none" strike="noStrike" kern="1200" baseline="0" smtClean="0">
                <a:solidFill>
                  <a:schemeClr val="tx1"/>
                </a:solidFill>
                <a:latin typeface="+mn-lt"/>
                <a:ea typeface="+mn-ea"/>
                <a:cs typeface="+mn-cs"/>
              </a:rPr>
              <a:t>if you – deselect a folder after it</a:t>
            </a:r>
          </a:p>
          <a:p>
            <a:r>
              <a:rPr lang="en-US" sz="1200" b="0" i="0" u="none" strike="noStrike" kern="1200" baseline="0" smtClean="0">
                <a:solidFill>
                  <a:schemeClr val="tx1"/>
                </a:solidFill>
                <a:latin typeface="+mn-lt"/>
                <a:ea typeface="+mn-ea"/>
                <a:cs typeface="+mn-cs"/>
              </a:rPr>
              <a:t>has backed up, it will be permanently removed from your backup archive.</a:t>
            </a:r>
            <a:endParaRPr lang="en-US"/>
          </a:p>
        </p:txBody>
      </p:sp>
      <p:sp>
        <p:nvSpPr>
          <p:cNvPr id="4" name="Slide Number Placeholder 3"/>
          <p:cNvSpPr>
            <a:spLocks noGrp="1"/>
          </p:cNvSpPr>
          <p:nvPr>
            <p:ph type="sldNum" sz="quarter" idx="10"/>
          </p:nvPr>
        </p:nvSpPr>
        <p:spPr/>
        <p:txBody>
          <a:bodyPr/>
          <a:lstStyle/>
          <a:p>
            <a:fld id="{A527114C-4A15-C447-BAA0-A6D3C7BB19C5}" type="slidenum">
              <a:rPr lang="en-US"/>
              <a:t>16</a:t>
            </a:fld>
            <a:endParaRPr lang="en-US"/>
          </a:p>
        </p:txBody>
      </p:sp>
    </p:spTree>
    <p:extLst>
      <p:ext uri="{BB962C8B-B14F-4D97-AF65-F5344CB8AC3E}">
        <p14:creationId xmlns:p14="http://schemas.microsoft.com/office/powerpoint/2010/main" val="22886377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smtClean="0">
                <a:solidFill>
                  <a:schemeClr val="tx1"/>
                </a:solidFill>
                <a:latin typeface="+mn-lt"/>
                <a:ea typeface="+mn-ea"/>
                <a:cs typeface="+mn-cs"/>
              </a:rPr>
              <a:t>Backing up to an external hard drive is another popular destination, particularly for people who already have one</a:t>
            </a:r>
          </a:p>
          <a:p>
            <a:r>
              <a:rPr lang="en-US" sz="1200" b="0" i="0" u="none" strike="noStrike" kern="1200" baseline="0" smtClean="0">
                <a:solidFill>
                  <a:schemeClr val="tx1"/>
                </a:solidFill>
                <a:latin typeface="+mn-lt"/>
                <a:ea typeface="+mn-ea"/>
                <a:cs typeface="+mn-cs"/>
              </a:rPr>
              <a:t>available. Destinations that are located physically near the computer you are backing up have a number of advantages,</a:t>
            </a:r>
          </a:p>
          <a:p>
            <a:r>
              <a:rPr lang="en-US" sz="1200" b="0" i="0" u="none" strike="noStrike" kern="1200" baseline="0" smtClean="0">
                <a:solidFill>
                  <a:schemeClr val="tx1"/>
                </a:solidFill>
                <a:latin typeface="+mn-lt"/>
                <a:ea typeface="+mn-ea"/>
                <a:cs typeface="+mn-cs"/>
              </a:rPr>
              <a:t>including:</a:t>
            </a:r>
          </a:p>
          <a:p>
            <a:r>
              <a:rPr lang="en-US" sz="1200" b="1" i="0" u="none" strike="noStrike" kern="1200" baseline="0" smtClean="0">
                <a:solidFill>
                  <a:schemeClr val="tx1"/>
                </a:solidFill>
                <a:latin typeface="+mn-lt"/>
                <a:ea typeface="+mn-ea"/>
                <a:cs typeface="+mn-cs"/>
              </a:rPr>
              <a:t>Faster backups, Faster restores, Free</a:t>
            </a:r>
          </a:p>
          <a:p>
            <a:endParaRPr lang="en-US" sz="1200" b="0" i="0" u="none" strike="noStrike" kern="1200" baseline="0" smtClean="0">
              <a:solidFill>
                <a:schemeClr val="tx1"/>
              </a:solidFill>
              <a:latin typeface="+mn-lt"/>
              <a:ea typeface="+mn-ea"/>
              <a:cs typeface="+mn-cs"/>
            </a:endParaRPr>
          </a:p>
          <a:p>
            <a:r>
              <a:rPr lang="en-US" sz="1200" b="0" i="0" u="none" strike="noStrike" kern="1200" baseline="0" smtClean="0">
                <a:solidFill>
                  <a:schemeClr val="tx1"/>
                </a:solidFill>
                <a:latin typeface="+mn-lt"/>
                <a:ea typeface="+mn-ea"/>
                <a:cs typeface="+mn-cs"/>
              </a:rPr>
              <a:t>Plug your external drive into the computer you want to back up. From the CrashPlan app, go to </a:t>
            </a:r>
            <a:r>
              <a:rPr lang="en-US" sz="1200" b="1" i="0" u="none" strike="noStrike" kern="1200" baseline="0" smtClean="0">
                <a:solidFill>
                  <a:schemeClr val="tx1"/>
                </a:solidFill>
                <a:latin typeface="+mn-lt"/>
                <a:ea typeface="+mn-ea"/>
                <a:cs typeface="+mn-cs"/>
              </a:rPr>
              <a:t>Destinations &gt; Folders</a:t>
            </a:r>
            <a:r>
              <a:rPr lang="en-US" sz="1200" b="0" i="0" u="none" strike="noStrike" kern="1200" baseline="0" smtClean="0">
                <a:solidFill>
                  <a:schemeClr val="tx1"/>
                </a:solidFill>
                <a:latin typeface="+mn-lt"/>
                <a:ea typeface="+mn-ea"/>
                <a:cs typeface="+mn-cs"/>
              </a:rPr>
              <a:t>.</a:t>
            </a:r>
          </a:p>
          <a:p>
            <a:r>
              <a:rPr lang="en-US" sz="1200" b="0" i="0" u="none" strike="noStrike" kern="1200" baseline="0" smtClean="0">
                <a:solidFill>
                  <a:schemeClr val="tx1"/>
                </a:solidFill>
                <a:latin typeface="+mn-lt"/>
                <a:ea typeface="+mn-ea"/>
                <a:cs typeface="+mn-cs"/>
              </a:rPr>
              <a:t>Select your external drive and click </a:t>
            </a:r>
            <a:r>
              <a:rPr lang="en-US" sz="1200" b="1" i="0" u="none" strike="noStrike" kern="1200" baseline="0" smtClean="0">
                <a:solidFill>
                  <a:schemeClr val="tx1"/>
                </a:solidFill>
                <a:latin typeface="+mn-lt"/>
                <a:ea typeface="+mn-ea"/>
                <a:cs typeface="+mn-cs"/>
              </a:rPr>
              <a:t>Ok </a:t>
            </a:r>
            <a:r>
              <a:rPr lang="en-US" sz="1200" b="0" i="0" u="none" strike="noStrike" kern="1200" baseline="0" smtClean="0">
                <a:solidFill>
                  <a:schemeClr val="tx1"/>
                </a:solidFill>
                <a:latin typeface="+mn-lt"/>
                <a:ea typeface="+mn-ea"/>
                <a:cs typeface="+mn-cs"/>
              </a:rPr>
              <a:t>to add it to your list of available destinations.</a:t>
            </a:r>
          </a:p>
          <a:p>
            <a:r>
              <a:rPr lang="en-US" sz="1200" b="0" i="0" u="none" strike="noStrike" kern="1200" baseline="0" smtClean="0">
                <a:solidFill>
                  <a:schemeClr val="tx1"/>
                </a:solidFill>
                <a:latin typeface="+mn-lt"/>
                <a:ea typeface="+mn-ea"/>
                <a:cs typeface="+mn-cs"/>
              </a:rPr>
              <a:t>Your new destination also displays on your list of destinations from the </a:t>
            </a:r>
            <a:r>
              <a:rPr lang="en-US" sz="1200" b="1" i="0" u="none" strike="noStrike" kern="1200" baseline="0" smtClean="0">
                <a:solidFill>
                  <a:schemeClr val="tx1"/>
                </a:solidFill>
                <a:latin typeface="+mn-lt"/>
                <a:ea typeface="+mn-ea"/>
                <a:cs typeface="+mn-cs"/>
              </a:rPr>
              <a:t>Backup </a:t>
            </a:r>
            <a:r>
              <a:rPr lang="en-US" sz="1200" b="0" i="0" u="none" strike="noStrike" kern="1200" baseline="0" smtClean="0">
                <a:solidFill>
                  <a:schemeClr val="tx1"/>
                </a:solidFill>
                <a:latin typeface="+mn-lt"/>
                <a:ea typeface="+mn-ea"/>
                <a:cs typeface="+mn-cs"/>
              </a:rPr>
              <a:t>tab.</a:t>
            </a:r>
            <a:endParaRPr lang="en-US"/>
          </a:p>
        </p:txBody>
      </p:sp>
      <p:sp>
        <p:nvSpPr>
          <p:cNvPr id="4" name="Slide Number Placeholder 3"/>
          <p:cNvSpPr>
            <a:spLocks noGrp="1"/>
          </p:cNvSpPr>
          <p:nvPr>
            <p:ph type="sldNum" sz="quarter" idx="10"/>
          </p:nvPr>
        </p:nvSpPr>
        <p:spPr/>
        <p:txBody>
          <a:bodyPr/>
          <a:lstStyle/>
          <a:p>
            <a:fld id="{A527114C-4A15-C447-BAA0-A6D3C7BB19C5}" type="slidenum">
              <a:rPr lang="en-US"/>
              <a:t>17</a:t>
            </a:fld>
            <a:endParaRPr lang="en-US"/>
          </a:p>
        </p:txBody>
      </p:sp>
    </p:spTree>
    <p:extLst>
      <p:ext uri="{BB962C8B-B14F-4D97-AF65-F5344CB8AC3E}">
        <p14:creationId xmlns:p14="http://schemas.microsoft.com/office/powerpoint/2010/main" val="23980756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smtClean="0">
                <a:solidFill>
                  <a:schemeClr val="tx1"/>
                </a:solidFill>
                <a:latin typeface="+mn-lt"/>
                <a:ea typeface="+mn-ea"/>
                <a:cs typeface="+mn-cs"/>
              </a:rPr>
              <a:t>From the </a:t>
            </a:r>
            <a:r>
              <a:rPr lang="en-US" sz="1200" b="1" i="0" u="none" strike="noStrike" kern="1200" baseline="0" smtClean="0">
                <a:solidFill>
                  <a:schemeClr val="tx1"/>
                </a:solidFill>
                <a:latin typeface="+mn-lt"/>
                <a:ea typeface="+mn-ea"/>
                <a:cs typeface="+mn-cs"/>
              </a:rPr>
              <a:t>Backup </a:t>
            </a:r>
            <a:r>
              <a:rPr lang="en-US" sz="1200" b="0" i="0" u="none" strike="noStrike" kern="1200" baseline="0" smtClean="0">
                <a:solidFill>
                  <a:schemeClr val="tx1"/>
                </a:solidFill>
                <a:latin typeface="+mn-lt"/>
                <a:ea typeface="+mn-ea"/>
                <a:cs typeface="+mn-cs"/>
              </a:rPr>
              <a:t>tab, simply click </a:t>
            </a:r>
            <a:r>
              <a:rPr lang="en-US" sz="1200" b="1" i="0" u="none" strike="noStrike" kern="1200" baseline="0" smtClean="0">
                <a:solidFill>
                  <a:schemeClr val="tx1"/>
                </a:solidFill>
                <a:latin typeface="+mn-lt"/>
                <a:ea typeface="+mn-ea"/>
                <a:cs typeface="+mn-cs"/>
              </a:rPr>
              <a:t>Start Backup </a:t>
            </a:r>
            <a:r>
              <a:rPr lang="en-US" sz="1200" b="0" i="0" u="none" strike="noStrike" kern="1200" baseline="0" smtClean="0">
                <a:solidFill>
                  <a:schemeClr val="tx1"/>
                </a:solidFill>
                <a:latin typeface="+mn-lt"/>
                <a:ea typeface="+mn-ea"/>
                <a:cs typeface="+mn-cs"/>
              </a:rPr>
              <a:t>to begin backing up to your destination on your</a:t>
            </a:r>
          </a:p>
          <a:p>
            <a:r>
              <a:rPr lang="en-US" sz="1200" b="0" i="0" u="none" strike="noStrike" kern="1200" baseline="0" smtClean="0">
                <a:solidFill>
                  <a:schemeClr val="tx1"/>
                </a:solidFill>
                <a:latin typeface="+mn-lt"/>
                <a:ea typeface="+mn-ea"/>
                <a:cs typeface="+mn-cs"/>
              </a:rPr>
              <a:t>external hard drive.</a:t>
            </a:r>
            <a:endParaRPr lang="en-US"/>
          </a:p>
        </p:txBody>
      </p:sp>
      <p:sp>
        <p:nvSpPr>
          <p:cNvPr id="4" name="Slide Number Placeholder 3"/>
          <p:cNvSpPr>
            <a:spLocks noGrp="1"/>
          </p:cNvSpPr>
          <p:nvPr>
            <p:ph type="sldNum" sz="quarter" idx="10"/>
          </p:nvPr>
        </p:nvSpPr>
        <p:spPr/>
        <p:txBody>
          <a:bodyPr/>
          <a:lstStyle/>
          <a:p>
            <a:fld id="{A527114C-4A15-C447-BAA0-A6D3C7BB19C5}" type="slidenum">
              <a:rPr lang="en-US"/>
              <a:t>18</a:t>
            </a:fld>
            <a:endParaRPr lang="en-US"/>
          </a:p>
        </p:txBody>
      </p:sp>
    </p:spTree>
    <p:extLst>
      <p:ext uri="{BB962C8B-B14F-4D97-AF65-F5344CB8AC3E}">
        <p14:creationId xmlns:p14="http://schemas.microsoft.com/office/powerpoint/2010/main" val="17074393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Once you start your backup,  close the CrashPlan app and let your backup continue to work behind</a:t>
            </a:r>
            <a:br>
              <a:rPr lang="en-US"/>
            </a:br>
            <a:r>
              <a:rPr lang="en-US"/>
              <a:t>the scenes. </a:t>
            </a:r>
          </a:p>
        </p:txBody>
      </p:sp>
      <p:sp>
        <p:nvSpPr>
          <p:cNvPr id="4" name="Slide Number Placeholder 3"/>
          <p:cNvSpPr>
            <a:spLocks noGrp="1"/>
          </p:cNvSpPr>
          <p:nvPr>
            <p:ph type="sldNum" sz="quarter" idx="10"/>
          </p:nvPr>
        </p:nvSpPr>
        <p:spPr/>
        <p:txBody>
          <a:bodyPr/>
          <a:lstStyle/>
          <a:p>
            <a:fld id="{A527114C-4A15-C447-BAA0-A6D3C7BB19C5}" type="slidenum">
              <a:rPr lang="en-US"/>
              <a:t>19</a:t>
            </a:fld>
            <a:endParaRPr lang="en-US"/>
          </a:p>
        </p:txBody>
      </p:sp>
    </p:spTree>
    <p:extLst>
      <p:ext uri="{BB962C8B-B14F-4D97-AF65-F5344CB8AC3E}">
        <p14:creationId xmlns:p14="http://schemas.microsoft.com/office/powerpoint/2010/main" val="10670368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Has anyone experience any problems like this? What are they?</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Here are some that come to my mind.</a:t>
            </a:r>
          </a:p>
          <a:p>
            <a:endParaRPr lang="en-US"/>
          </a:p>
        </p:txBody>
      </p:sp>
      <p:sp>
        <p:nvSpPr>
          <p:cNvPr id="4" name="Slide Number Placeholder 3"/>
          <p:cNvSpPr>
            <a:spLocks noGrp="1"/>
          </p:cNvSpPr>
          <p:nvPr>
            <p:ph type="sldNum" sz="quarter" idx="10"/>
          </p:nvPr>
        </p:nvSpPr>
        <p:spPr/>
        <p:txBody>
          <a:bodyPr/>
          <a:lstStyle/>
          <a:p>
            <a:fld id="{A527114C-4A15-C447-BAA0-A6D3C7BB19C5}" type="slidenum">
              <a:rPr lang="en-US"/>
              <a:t>2</a:t>
            </a:fld>
            <a:endParaRPr lang="en-US"/>
          </a:p>
        </p:txBody>
      </p:sp>
    </p:spTree>
    <p:extLst>
      <p:ext uri="{BB962C8B-B14F-4D97-AF65-F5344CB8AC3E}">
        <p14:creationId xmlns:p14="http://schemas.microsoft.com/office/powerpoint/2010/main" val="13550530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smtClean="0">
                <a:solidFill>
                  <a:schemeClr val="tx1"/>
                </a:solidFill>
                <a:latin typeface="+mn-lt"/>
                <a:ea typeface="+mn-ea"/>
                <a:cs typeface="+mn-cs"/>
              </a:rPr>
              <a:t>You can view all of the files you currently have backed up from the </a:t>
            </a:r>
            <a:r>
              <a:rPr lang="en-US" sz="1200" b="1" i="0" u="none" strike="noStrike" kern="1200" baseline="0" smtClean="0">
                <a:solidFill>
                  <a:schemeClr val="tx1"/>
                </a:solidFill>
                <a:latin typeface="+mn-lt"/>
                <a:ea typeface="+mn-ea"/>
                <a:cs typeface="+mn-cs"/>
              </a:rPr>
              <a:t>Restore </a:t>
            </a:r>
            <a:r>
              <a:rPr lang="en-US" sz="1200" b="0" i="0" u="none" strike="noStrike" kern="1200" baseline="0" smtClean="0">
                <a:solidFill>
                  <a:schemeClr val="tx1"/>
                </a:solidFill>
                <a:latin typeface="+mn-lt"/>
                <a:ea typeface="+mn-ea"/>
                <a:cs typeface="+mn-cs"/>
              </a:rPr>
              <a:t>tab of the CrashPlan app. You can start</a:t>
            </a:r>
          </a:p>
          <a:p>
            <a:r>
              <a:rPr lang="en-US" sz="1200" b="0" i="0" u="none" strike="noStrike" kern="1200" baseline="0" smtClean="0">
                <a:solidFill>
                  <a:schemeClr val="tx1"/>
                </a:solidFill>
                <a:latin typeface="+mn-lt"/>
                <a:ea typeface="+mn-ea"/>
                <a:cs typeface="+mn-cs"/>
              </a:rPr>
              <a:t>restoring files as soon as they back up – no need to wait for your entire backup to complete! Let's take a look at what</a:t>
            </a:r>
          </a:p>
          <a:p>
            <a:r>
              <a:rPr lang="en-US" sz="1200" b="0" i="0" u="none" strike="noStrike" kern="1200" baseline="0" smtClean="0">
                <a:solidFill>
                  <a:schemeClr val="tx1"/>
                </a:solidFill>
                <a:latin typeface="+mn-lt"/>
                <a:ea typeface="+mn-ea"/>
                <a:cs typeface="+mn-cs"/>
              </a:rPr>
              <a:t>you've already backed up and your restore options. Then, let's restore some files!</a:t>
            </a:r>
          </a:p>
          <a:p>
            <a:endParaRPr lang="en-US" sz="1200" b="0" i="0" u="none" strike="noStrike" kern="1200" baseline="0" smtClean="0">
              <a:solidFill>
                <a:schemeClr val="tx1"/>
              </a:solidFill>
              <a:latin typeface="+mn-lt"/>
              <a:ea typeface="+mn-ea"/>
              <a:cs typeface="+mn-cs"/>
            </a:endParaRPr>
          </a:p>
          <a:p>
            <a:r>
              <a:rPr lang="en-US" sz="1200" b="0" i="0" u="none" strike="noStrike" kern="1200" baseline="0" smtClean="0">
                <a:solidFill>
                  <a:schemeClr val="tx1"/>
                </a:solidFill>
                <a:latin typeface="+mn-lt"/>
                <a:ea typeface="+mn-ea"/>
                <a:cs typeface="+mn-cs"/>
              </a:rPr>
              <a:t>The expandable list of files in the middle of the </a:t>
            </a:r>
            <a:r>
              <a:rPr lang="en-US" sz="1200" b="1" i="0" u="none" strike="noStrike" kern="1200" baseline="0" smtClean="0">
                <a:solidFill>
                  <a:schemeClr val="tx1"/>
                </a:solidFill>
                <a:latin typeface="+mn-lt"/>
                <a:ea typeface="+mn-ea"/>
                <a:cs typeface="+mn-cs"/>
              </a:rPr>
              <a:t>Restore </a:t>
            </a:r>
            <a:r>
              <a:rPr lang="en-US" sz="1200" b="0" i="0" u="none" strike="noStrike" kern="1200" baseline="0" smtClean="0">
                <a:solidFill>
                  <a:schemeClr val="tx1"/>
                </a:solidFill>
                <a:latin typeface="+mn-lt"/>
                <a:ea typeface="+mn-ea"/>
                <a:cs typeface="+mn-cs"/>
              </a:rPr>
              <a:t>tab displays all of the files you have already backed up. You can</a:t>
            </a:r>
          </a:p>
          <a:p>
            <a:r>
              <a:rPr lang="en-US" sz="1200" b="0" i="0" u="none" strike="noStrike" kern="1200" baseline="0" smtClean="0">
                <a:solidFill>
                  <a:schemeClr val="tx1"/>
                </a:solidFill>
                <a:latin typeface="+mn-lt"/>
                <a:ea typeface="+mn-ea"/>
                <a:cs typeface="+mn-cs"/>
              </a:rPr>
              <a:t>restore whole folders or individual files by selecting the corresponding checkboxes in this file list. If you are looking for a specific file, you can enter a portion of the file name in the search field. CrashPlan suggests default settings for restoring your files, including the version, permissions, and location of restored</a:t>
            </a:r>
          </a:p>
          <a:p>
            <a:r>
              <a:rPr lang="en-US" sz="1200" b="0" i="0" u="none" strike="noStrike" kern="1200" baseline="0" smtClean="0">
                <a:solidFill>
                  <a:schemeClr val="tx1"/>
                </a:solidFill>
                <a:latin typeface="+mn-lt"/>
                <a:ea typeface="+mn-ea"/>
                <a:cs typeface="+mn-cs"/>
              </a:rPr>
              <a:t>files, as well has how to handle file name conflicts.</a:t>
            </a:r>
          </a:p>
          <a:p>
            <a:r>
              <a:rPr lang="en-US"/>
              <a:t>Click Restore!</a:t>
            </a:r>
          </a:p>
        </p:txBody>
      </p:sp>
      <p:sp>
        <p:nvSpPr>
          <p:cNvPr id="4" name="Slide Number Placeholder 3"/>
          <p:cNvSpPr>
            <a:spLocks noGrp="1"/>
          </p:cNvSpPr>
          <p:nvPr>
            <p:ph type="sldNum" sz="quarter" idx="10"/>
          </p:nvPr>
        </p:nvSpPr>
        <p:spPr/>
        <p:txBody>
          <a:bodyPr/>
          <a:lstStyle/>
          <a:p>
            <a:fld id="{A527114C-4A15-C447-BAA0-A6D3C7BB19C5}" type="slidenum">
              <a:rPr lang="en-US"/>
              <a:t>20</a:t>
            </a:fld>
            <a:endParaRPr lang="en-US"/>
          </a:p>
        </p:txBody>
      </p:sp>
    </p:spTree>
    <p:extLst>
      <p:ext uri="{BB962C8B-B14F-4D97-AF65-F5344CB8AC3E}">
        <p14:creationId xmlns:p14="http://schemas.microsoft.com/office/powerpoint/2010/main" val="22473315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Has</a:t>
            </a:r>
            <a:r>
              <a:rPr lang="en-US" sz="1200" kern="1200" baseline="0">
                <a:solidFill>
                  <a:schemeClr val="tx1"/>
                </a:solidFill>
                <a:effectLst/>
                <a:latin typeface="+mn-lt"/>
                <a:ea typeface="+mn-ea"/>
                <a:cs typeface="+mn-cs"/>
              </a:rPr>
              <a:t> anyone here</a:t>
            </a:r>
            <a:r>
              <a:rPr lang="en-US" sz="1200" kern="1200">
                <a:solidFill>
                  <a:schemeClr val="tx1"/>
                </a:solidFill>
                <a:effectLst/>
                <a:latin typeface="+mn-lt"/>
                <a:ea typeface="+mn-ea"/>
                <a:cs typeface="+mn-cs"/>
              </a:rPr>
              <a:t> been hacked, email</a:t>
            </a:r>
            <a:r>
              <a:rPr lang="en-US" sz="1200" kern="1200" baseline="0">
                <a:solidFill>
                  <a:schemeClr val="tx1"/>
                </a:solidFill>
                <a:effectLst/>
                <a:latin typeface="+mn-lt"/>
                <a:ea typeface="+mn-ea"/>
                <a:cs typeface="+mn-cs"/>
              </a:rPr>
              <a:t> </a:t>
            </a:r>
            <a:r>
              <a:rPr lang="en-US" sz="1200" kern="1200">
                <a:solidFill>
                  <a:schemeClr val="tx1"/>
                </a:solidFill>
                <a:effectLst/>
                <a:latin typeface="+mn-lt"/>
                <a:ea typeface="+mn-ea"/>
                <a:cs typeface="+mn-cs"/>
              </a:rPr>
              <a:t>or computer? What are your passwords made of? Or have forgotten your password? </a:t>
            </a:r>
          </a:p>
          <a:p>
            <a:endParaRPr lang="en-US"/>
          </a:p>
        </p:txBody>
      </p:sp>
      <p:sp>
        <p:nvSpPr>
          <p:cNvPr id="4" name="Slide Number Placeholder 3"/>
          <p:cNvSpPr>
            <a:spLocks noGrp="1"/>
          </p:cNvSpPr>
          <p:nvPr>
            <p:ph type="sldNum" sz="quarter" idx="10"/>
          </p:nvPr>
        </p:nvSpPr>
        <p:spPr/>
        <p:txBody>
          <a:bodyPr/>
          <a:lstStyle/>
          <a:p>
            <a:fld id="{A527114C-4A15-C447-BAA0-A6D3C7BB19C5}" type="slidenum">
              <a:rPr lang="en-US"/>
              <a:t>21</a:t>
            </a:fld>
            <a:endParaRPr lang="en-US"/>
          </a:p>
        </p:txBody>
      </p:sp>
    </p:spTree>
    <p:extLst>
      <p:ext uri="{BB962C8B-B14F-4D97-AF65-F5344CB8AC3E}">
        <p14:creationId xmlns:p14="http://schemas.microsoft.com/office/powerpoint/2010/main" val="4541211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How many of you use a Combo of names and numbers maybe 4-8 characters long? Names and numbers and some punctuation?</a:t>
            </a:r>
          </a:p>
          <a:p>
            <a:pPr lvl="0"/>
            <a:r>
              <a:rPr lang="en-US" sz="1200" kern="1200">
                <a:solidFill>
                  <a:schemeClr val="tx1"/>
                </a:solidFill>
                <a:effectLst/>
                <a:latin typeface="+mn-lt"/>
                <a:ea typeface="+mn-ea"/>
                <a:cs typeface="+mn-cs"/>
              </a:rPr>
              <a:t>For example:</a:t>
            </a:r>
            <a:r>
              <a:rPr lang="en-US" sz="1200" kern="1200" baseline="0">
                <a:solidFill>
                  <a:schemeClr val="tx1"/>
                </a:solidFill>
                <a:effectLst/>
                <a:latin typeface="+mn-lt"/>
                <a:ea typeface="+mn-ea"/>
                <a:cs typeface="+mn-cs"/>
              </a:rPr>
              <a:t> </a:t>
            </a:r>
            <a:r>
              <a:rPr lang="en-US" sz="1200" kern="1200">
                <a:solidFill>
                  <a:schemeClr val="tx1"/>
                </a:solidFill>
                <a:effectLst/>
                <a:latin typeface="+mn-lt"/>
                <a:ea typeface="+mn-ea"/>
                <a:cs typeface="+mn-cs"/>
              </a:rPr>
              <a:t>“Bean2007” CRACKABLE IN UNDER 1 MINUTE !</a:t>
            </a:r>
          </a:p>
          <a:p>
            <a:pPr lvl="0"/>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A pet name and a birth year</a:t>
            </a:r>
            <a:r>
              <a:rPr lang="en-US" sz="1200" kern="1200" baseline="0">
                <a:solidFill>
                  <a:schemeClr val="tx1"/>
                </a:solidFill>
                <a:effectLst/>
                <a:latin typeface="+mn-lt"/>
                <a:ea typeface="+mn-ea"/>
                <a:cs typeface="+mn-cs"/>
              </a:rPr>
              <a:t> </a:t>
            </a:r>
            <a:r>
              <a:rPr lang="en-US" sz="1200" kern="1200">
                <a:solidFill>
                  <a:schemeClr val="tx1"/>
                </a:solidFill>
                <a:effectLst/>
                <a:latin typeface="+mn-lt"/>
                <a:ea typeface="+mn-ea"/>
                <a:cs typeface="+mn-cs"/>
              </a:rPr>
              <a:t>is too simple. Passwords with 8 alphanumeric characters can be cracked in under 1 minute with a household PC using software available online.</a:t>
            </a:r>
          </a:p>
          <a:p>
            <a:endParaRPr lang="en-US" sz="1200" kern="1200">
              <a:solidFill>
                <a:schemeClr val="tx1"/>
              </a:solidFill>
              <a:effectLst/>
              <a:latin typeface="+mn-lt"/>
              <a:ea typeface="+mn-ea"/>
              <a:cs typeface="+mn-cs"/>
            </a:endParaRPr>
          </a:p>
          <a:p>
            <a:endParaRPr lang="en-US"/>
          </a:p>
        </p:txBody>
      </p:sp>
      <p:sp>
        <p:nvSpPr>
          <p:cNvPr id="4" name="Slide Number Placeholder 3"/>
          <p:cNvSpPr>
            <a:spLocks noGrp="1"/>
          </p:cNvSpPr>
          <p:nvPr>
            <p:ph type="sldNum" sz="quarter" idx="10"/>
          </p:nvPr>
        </p:nvSpPr>
        <p:spPr/>
        <p:txBody>
          <a:bodyPr/>
          <a:lstStyle/>
          <a:p>
            <a:fld id="{A527114C-4A15-C447-BAA0-A6D3C7BB19C5}" type="slidenum">
              <a:rPr lang="en-US"/>
              <a:t>22</a:t>
            </a:fld>
            <a:endParaRPr lang="en-US"/>
          </a:p>
        </p:txBody>
      </p:sp>
    </p:spTree>
    <p:extLst>
      <p:ext uri="{BB962C8B-B14F-4D97-AF65-F5344CB8AC3E}">
        <p14:creationId xmlns:p14="http://schemas.microsoft.com/office/powerpoint/2010/main" val="42620526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ffectLst/>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1- Adding punctuation lengthens the time required for ‘brute force’ cracking, but not much!</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2- Adding length increases the cracking time by centuries</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Answer is PassPHRASES (no more passWORDS!)</a:t>
            </a:r>
            <a:r>
              <a:rPr lang="en-US">
                <a:effectLst/>
              </a:rPr>
              <a:t> </a:t>
            </a:r>
            <a:endParaRPr lang="en-US" sz="1200" kern="120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endParaRPr lang="en-US"/>
          </a:p>
        </p:txBody>
      </p:sp>
      <p:sp>
        <p:nvSpPr>
          <p:cNvPr id="4" name="Slide Number Placeholder 3"/>
          <p:cNvSpPr>
            <a:spLocks noGrp="1"/>
          </p:cNvSpPr>
          <p:nvPr>
            <p:ph type="sldNum" sz="quarter" idx="10"/>
          </p:nvPr>
        </p:nvSpPr>
        <p:spPr/>
        <p:txBody>
          <a:bodyPr/>
          <a:lstStyle/>
          <a:p>
            <a:fld id="{A527114C-4A15-C447-BAA0-A6D3C7BB19C5}" type="slidenum">
              <a:rPr lang="en-US"/>
              <a:t>23</a:t>
            </a:fld>
            <a:endParaRPr lang="en-US"/>
          </a:p>
        </p:txBody>
      </p:sp>
    </p:spTree>
    <p:extLst>
      <p:ext uri="{BB962C8B-B14F-4D97-AF65-F5344CB8AC3E}">
        <p14:creationId xmlns:p14="http://schemas.microsoft.com/office/powerpoint/2010/main" val="6901625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Are you hackable or uncrackable!</a:t>
            </a:r>
          </a:p>
          <a:p>
            <a:endParaRPr lang="en-US"/>
          </a:p>
        </p:txBody>
      </p:sp>
      <p:sp>
        <p:nvSpPr>
          <p:cNvPr id="4" name="Slide Number Placeholder 3"/>
          <p:cNvSpPr>
            <a:spLocks noGrp="1"/>
          </p:cNvSpPr>
          <p:nvPr>
            <p:ph type="sldNum" sz="quarter" idx="10"/>
          </p:nvPr>
        </p:nvSpPr>
        <p:spPr/>
        <p:txBody>
          <a:bodyPr/>
          <a:lstStyle/>
          <a:p>
            <a:fld id="{A527114C-4A15-C447-BAA0-A6D3C7BB19C5}" type="slidenum">
              <a:rPr lang="en-US"/>
              <a:t>25</a:t>
            </a:fld>
            <a:endParaRPr lang="en-US"/>
          </a:p>
        </p:txBody>
      </p:sp>
    </p:spTree>
    <p:extLst>
      <p:ext uri="{BB962C8B-B14F-4D97-AF65-F5344CB8AC3E}">
        <p14:creationId xmlns:p14="http://schemas.microsoft.com/office/powerpoint/2010/main" val="17044715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When you</a:t>
            </a:r>
            <a:r>
              <a:rPr lang="en-US" baseline="0"/>
              <a:t> are having trouble with your tech infastructure it is good to be able to identify all components involved.</a:t>
            </a:r>
          </a:p>
          <a:p>
            <a:r>
              <a:rPr lang="en-US" b="1"/>
              <a:t>INTERNET</a:t>
            </a:r>
            <a:r>
              <a:rPr lang="en-US"/>
              <a:t>-</a:t>
            </a:r>
            <a:r>
              <a:rPr lang="en-US" baseline="0"/>
              <a:t> </a:t>
            </a:r>
            <a:r>
              <a:rPr lang="en-US" sz="1200" kern="1200">
                <a:solidFill>
                  <a:schemeClr val="tx1"/>
                </a:solidFill>
                <a:effectLst/>
                <a:latin typeface="+mn-lt"/>
                <a:ea typeface="+mn-ea"/>
                <a:cs typeface="+mn-cs"/>
              </a:rPr>
              <a:t>The Internet, sometimes called simply "the Net," is a worldwide system of computer networks in which users at any one computer can</a:t>
            </a:r>
            <a:r>
              <a:rPr lang="en-US" sz="1200" kern="1200" baseline="0">
                <a:solidFill>
                  <a:schemeClr val="tx1"/>
                </a:solidFill>
                <a:effectLst/>
                <a:latin typeface="+mn-lt"/>
                <a:ea typeface="+mn-ea"/>
                <a:cs typeface="+mn-cs"/>
              </a:rPr>
              <a:t> </a:t>
            </a:r>
            <a:r>
              <a:rPr lang="en-US" sz="1200" kern="1200">
                <a:solidFill>
                  <a:schemeClr val="tx1"/>
                </a:solidFill>
                <a:effectLst/>
                <a:latin typeface="+mn-lt"/>
                <a:ea typeface="+mn-ea"/>
                <a:cs typeface="+mn-cs"/>
              </a:rPr>
              <a:t>get information from any other computer</a:t>
            </a:r>
            <a:r>
              <a:rPr lang="en-US">
                <a:effectLst/>
              </a:rPr>
              <a:t> </a:t>
            </a:r>
          </a:p>
          <a:p>
            <a:pPr marL="0" marR="0" lvl="1" indent="0" algn="l" defTabSz="457200" rtl="0" eaLnBrk="1" fontAlgn="auto" latinLnBrk="0" hangingPunct="1">
              <a:lnSpc>
                <a:spcPct val="100000"/>
              </a:lnSpc>
              <a:spcBef>
                <a:spcPts val="0"/>
              </a:spcBef>
              <a:spcAft>
                <a:spcPts val="0"/>
              </a:spcAft>
              <a:buClrTx/>
              <a:buSzTx/>
              <a:buFontTx/>
              <a:buNone/>
              <a:tabLst/>
              <a:defRPr/>
            </a:pPr>
            <a:r>
              <a:rPr lang="en-US" sz="1200" b="1" kern="1200">
                <a:solidFill>
                  <a:schemeClr val="tx1"/>
                </a:solidFill>
                <a:effectLst/>
                <a:latin typeface="+mn-lt"/>
                <a:ea typeface="+mn-ea"/>
                <a:cs typeface="+mn-cs"/>
              </a:rPr>
              <a:t>ROUTER</a:t>
            </a:r>
            <a:r>
              <a:rPr lang="en-US" sz="1200" kern="1200">
                <a:solidFill>
                  <a:schemeClr val="tx1"/>
                </a:solidFill>
                <a:effectLst/>
                <a:latin typeface="+mn-lt"/>
                <a:ea typeface="+mn-ea"/>
                <a:cs typeface="+mn-cs"/>
              </a:rPr>
              <a:t>- a router is a device that determines the next network point to which a data should be forwarded toward its destination. </a:t>
            </a:r>
          </a:p>
          <a:p>
            <a:pPr marL="0" marR="0" lvl="1" indent="0" algn="l" defTabSz="457200" rtl="0" eaLnBrk="1" fontAlgn="auto" latinLnBrk="0" hangingPunct="1">
              <a:lnSpc>
                <a:spcPct val="100000"/>
              </a:lnSpc>
              <a:spcBef>
                <a:spcPts val="0"/>
              </a:spcBef>
              <a:spcAft>
                <a:spcPts val="0"/>
              </a:spcAft>
              <a:buClrTx/>
              <a:buSzTx/>
              <a:buFontTx/>
              <a:buNone/>
              <a:tabLst/>
              <a:defRPr/>
            </a:pPr>
            <a:r>
              <a:rPr lang="en-US" sz="1200" b="1" kern="1200">
                <a:solidFill>
                  <a:schemeClr val="tx1"/>
                </a:solidFill>
                <a:effectLst/>
                <a:latin typeface="+mn-lt"/>
                <a:ea typeface="+mn-ea"/>
                <a:cs typeface="+mn-cs"/>
              </a:rPr>
              <a:t>FIREWALL</a:t>
            </a:r>
            <a:r>
              <a:rPr lang="en-US" sz="1200" kern="1200">
                <a:solidFill>
                  <a:schemeClr val="tx1"/>
                </a:solidFill>
                <a:effectLst/>
                <a:latin typeface="+mn-lt"/>
                <a:ea typeface="+mn-ea"/>
                <a:cs typeface="+mn-cs"/>
              </a:rPr>
              <a:t>- a network security system, either hardware or software based, that controls incoming and outgoing network</a:t>
            </a:r>
          </a:p>
          <a:p>
            <a:pPr marL="0" marR="0" lvl="1" indent="0" algn="l" defTabSz="457200" rtl="0" eaLnBrk="1" fontAlgn="auto" latinLnBrk="0" hangingPunct="1">
              <a:lnSpc>
                <a:spcPct val="100000"/>
              </a:lnSpc>
              <a:spcBef>
                <a:spcPts val="0"/>
              </a:spcBef>
              <a:spcAft>
                <a:spcPts val="0"/>
              </a:spcAft>
              <a:buClrTx/>
              <a:buSzTx/>
              <a:buFontTx/>
              <a:buNone/>
              <a:tabLst/>
              <a:defRPr/>
            </a:pPr>
            <a:r>
              <a:rPr lang="en-US" sz="1200" b="1" kern="1200">
                <a:solidFill>
                  <a:schemeClr val="tx1"/>
                </a:solidFill>
                <a:effectLst/>
                <a:latin typeface="+mn-lt"/>
                <a:ea typeface="+mn-ea"/>
                <a:cs typeface="+mn-cs"/>
              </a:rPr>
              <a:t>SERVER</a:t>
            </a:r>
            <a:r>
              <a:rPr lang="en-US" sz="1200" kern="1200">
                <a:solidFill>
                  <a:schemeClr val="tx1"/>
                </a:solidFill>
                <a:effectLst/>
                <a:latin typeface="+mn-lt"/>
                <a:ea typeface="+mn-ea"/>
                <a:cs typeface="+mn-cs"/>
              </a:rPr>
              <a:t>- </a:t>
            </a:r>
            <a:r>
              <a:rPr lang="en-US" sz="1200" u="none" kern="1200">
                <a:solidFill>
                  <a:srgbClr val="000000"/>
                </a:solidFill>
                <a:effectLst/>
                <a:latin typeface="+mn-lt"/>
                <a:ea typeface="+mn-ea"/>
                <a:cs typeface="+mn-cs"/>
              </a:rPr>
              <a:t>computer program</a:t>
            </a:r>
            <a:r>
              <a:rPr lang="en-US" sz="1200" u="none" kern="1200" baseline="0">
                <a:solidFill>
                  <a:srgbClr val="000000"/>
                </a:solidFill>
                <a:effectLst/>
                <a:latin typeface="+mn-lt"/>
                <a:ea typeface="+mn-ea"/>
                <a:cs typeface="+mn-cs"/>
              </a:rPr>
              <a:t> t</a:t>
            </a:r>
            <a:r>
              <a:rPr lang="en-US" sz="1200" u="none" kern="1200">
                <a:solidFill>
                  <a:srgbClr val="000000"/>
                </a:solidFill>
                <a:effectLst/>
                <a:latin typeface="+mn-lt"/>
                <a:ea typeface="+mn-ea"/>
                <a:cs typeface="+mn-cs"/>
              </a:rPr>
              <a:t>hat provides </a:t>
            </a:r>
            <a:r>
              <a:rPr lang="en-US" sz="1200" kern="1200">
                <a:solidFill>
                  <a:schemeClr val="tx1"/>
                </a:solidFill>
                <a:effectLst/>
                <a:latin typeface="+mn-lt"/>
                <a:ea typeface="+mn-ea"/>
                <a:cs typeface="+mn-cs"/>
              </a:rPr>
              <a:t>services to other computer programs (and their users)</a:t>
            </a:r>
          </a:p>
          <a:p>
            <a:pPr marL="0" marR="0" lvl="1" indent="0" algn="l" defTabSz="457200" rtl="0" eaLnBrk="1" fontAlgn="auto" latinLnBrk="0" hangingPunct="1">
              <a:lnSpc>
                <a:spcPct val="100000"/>
              </a:lnSpc>
              <a:spcBef>
                <a:spcPts val="0"/>
              </a:spcBef>
              <a:spcAft>
                <a:spcPts val="0"/>
              </a:spcAft>
              <a:buClrTx/>
              <a:buSzTx/>
              <a:buFontTx/>
              <a:buNone/>
              <a:tabLst/>
              <a:defRPr/>
            </a:pPr>
            <a:r>
              <a:rPr lang="en-US" sz="1200" b="1" kern="1200">
                <a:solidFill>
                  <a:schemeClr val="tx1"/>
                </a:solidFill>
                <a:effectLst/>
                <a:latin typeface="+mn-lt"/>
                <a:ea typeface="+mn-ea"/>
                <a:cs typeface="+mn-cs"/>
              </a:rPr>
              <a:t>CLIENTS</a:t>
            </a:r>
            <a:r>
              <a:rPr lang="en-US" sz="1200" kern="1200">
                <a:solidFill>
                  <a:schemeClr val="tx1"/>
                </a:solidFill>
                <a:effectLst/>
                <a:latin typeface="+mn-lt"/>
                <a:ea typeface="+mn-ea"/>
                <a:cs typeface="+mn-cs"/>
              </a:rPr>
              <a:t>-  Are you and your computer! </a:t>
            </a:r>
          </a:p>
          <a:p>
            <a:pPr marL="0" marR="0" lvl="1" indent="0" algn="l" defTabSz="4572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1" indent="0" algn="l" defTabSz="4572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1" indent="0" algn="l" defTabSz="4572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endParaRPr lang="en-US"/>
          </a:p>
        </p:txBody>
      </p:sp>
      <p:sp>
        <p:nvSpPr>
          <p:cNvPr id="4" name="Slide Number Placeholder 3"/>
          <p:cNvSpPr>
            <a:spLocks noGrp="1"/>
          </p:cNvSpPr>
          <p:nvPr>
            <p:ph type="sldNum" sz="quarter" idx="10"/>
          </p:nvPr>
        </p:nvSpPr>
        <p:spPr/>
        <p:txBody>
          <a:bodyPr/>
          <a:lstStyle/>
          <a:p>
            <a:fld id="{A527114C-4A15-C447-BAA0-A6D3C7BB19C5}" type="slidenum">
              <a:rPr lang="en-US"/>
              <a:t>3</a:t>
            </a:fld>
            <a:endParaRPr lang="en-US"/>
          </a:p>
        </p:txBody>
      </p:sp>
    </p:spTree>
    <p:extLst>
      <p:ext uri="{BB962C8B-B14F-4D97-AF65-F5344CB8AC3E}">
        <p14:creationId xmlns:p14="http://schemas.microsoft.com/office/powerpoint/2010/main" val="42665590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Now that you know the</a:t>
            </a:r>
            <a:r>
              <a:rPr lang="en-US" baseline="0"/>
              <a:t> different components of a tech infastructure. </a:t>
            </a:r>
            <a:r>
              <a:rPr lang="en-US"/>
              <a:t>I can walk through a few steps that can help resolve an issue like when no one in the office can get on to the internet.  Our internet is down!</a:t>
            </a:r>
          </a:p>
        </p:txBody>
      </p:sp>
      <p:sp>
        <p:nvSpPr>
          <p:cNvPr id="4" name="Slide Number Placeholder 3"/>
          <p:cNvSpPr>
            <a:spLocks noGrp="1"/>
          </p:cNvSpPr>
          <p:nvPr>
            <p:ph type="sldNum" sz="quarter" idx="10"/>
          </p:nvPr>
        </p:nvSpPr>
        <p:spPr/>
        <p:txBody>
          <a:bodyPr/>
          <a:lstStyle/>
          <a:p>
            <a:fld id="{A527114C-4A15-C447-BAA0-A6D3C7BB19C5}" type="slidenum">
              <a:rPr lang="en-US"/>
              <a:t>4</a:t>
            </a:fld>
            <a:endParaRPr lang="en-US"/>
          </a:p>
        </p:txBody>
      </p:sp>
    </p:spTree>
    <p:extLst>
      <p:ext uri="{BB962C8B-B14F-4D97-AF65-F5344CB8AC3E}">
        <p14:creationId xmlns:p14="http://schemas.microsoft.com/office/powerpoint/2010/main" val="15243639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First</a:t>
            </a:r>
            <a:r>
              <a:rPr lang="en-US" baseline="0"/>
              <a:t> you would go to each component and be sure they are turned on and all cables are in tight – I have to say 80% of the time this is the issue. Sometimes it is hard to figure out which cable is the right cable!</a:t>
            </a:r>
          </a:p>
          <a:p>
            <a:endParaRPr lang="en-US" baseline="0"/>
          </a:p>
          <a:p>
            <a:r>
              <a:rPr lang="en-US" baseline="0"/>
              <a:t>If it is not the issue then lets go through some steps to help you resolve the issue yourself.</a:t>
            </a:r>
          </a:p>
          <a:p>
            <a:endParaRPr lang="en-US" baseline="0"/>
          </a:p>
        </p:txBody>
      </p:sp>
      <p:sp>
        <p:nvSpPr>
          <p:cNvPr id="4" name="Slide Number Placeholder 3"/>
          <p:cNvSpPr>
            <a:spLocks noGrp="1"/>
          </p:cNvSpPr>
          <p:nvPr>
            <p:ph type="sldNum" sz="quarter" idx="10"/>
          </p:nvPr>
        </p:nvSpPr>
        <p:spPr/>
        <p:txBody>
          <a:bodyPr/>
          <a:lstStyle/>
          <a:p>
            <a:fld id="{A527114C-4A15-C447-BAA0-A6D3C7BB19C5}" type="slidenum">
              <a:rPr lang="en-US"/>
              <a:t>5</a:t>
            </a:fld>
            <a:endParaRPr lang="en-US"/>
          </a:p>
        </p:txBody>
      </p:sp>
    </p:spTree>
    <p:extLst>
      <p:ext uri="{BB962C8B-B14F-4D97-AF65-F5344CB8AC3E}">
        <p14:creationId xmlns:p14="http://schemas.microsoft.com/office/powerpoint/2010/main" val="26844726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a:p>
          <a:p>
            <a:r>
              <a:rPr lang="en-US" baseline="0"/>
              <a:t>• first you will shut down all of your devices – router(s), server, firewall, computer</a:t>
            </a:r>
          </a:p>
          <a:p>
            <a:r>
              <a:rPr lang="en-US" baseline="0"/>
              <a:t>• restart in this order</a:t>
            </a:r>
          </a:p>
          <a:p>
            <a:pPr marL="0" marR="0" lvl="1" indent="0" algn="l" defTabSz="457200" rtl="0" eaLnBrk="1" fontAlgn="auto" latinLnBrk="0" hangingPunct="1">
              <a:lnSpc>
                <a:spcPct val="100000"/>
              </a:lnSpc>
              <a:spcBef>
                <a:spcPts val="0"/>
              </a:spcBef>
              <a:spcAft>
                <a:spcPts val="0"/>
              </a:spcAft>
              <a:buClrTx/>
              <a:buSzTx/>
              <a:buFontTx/>
              <a:buNone/>
              <a:tabLst/>
              <a:defRPr/>
            </a:pPr>
            <a:r>
              <a:rPr lang="en-US" baseline="0"/>
              <a:t>1- router -</a:t>
            </a:r>
            <a:r>
              <a:rPr lang="en-US"/>
              <a:t>It could be stalled and need resetting. Make sure all lights are green</a:t>
            </a:r>
            <a:r>
              <a:rPr lang="en-US" baseline="0"/>
              <a:t> if they are not – then call your ISP</a:t>
            </a:r>
          </a:p>
          <a:p>
            <a:pPr marL="0" marR="0" lvl="1" indent="0" algn="l" defTabSz="457200" rtl="0" eaLnBrk="1" fontAlgn="auto" latinLnBrk="0" hangingPunct="1">
              <a:lnSpc>
                <a:spcPct val="100000"/>
              </a:lnSpc>
              <a:spcBef>
                <a:spcPts val="0"/>
              </a:spcBef>
              <a:spcAft>
                <a:spcPts val="0"/>
              </a:spcAft>
              <a:buClrTx/>
              <a:buSzTx/>
              <a:buFontTx/>
              <a:buNone/>
              <a:tabLst/>
              <a:defRPr/>
            </a:pPr>
            <a:r>
              <a:rPr lang="en-US" baseline="0"/>
              <a:t>2- firewall and switch</a:t>
            </a:r>
            <a:r>
              <a:rPr lang="en-US"/>
              <a:t> if your firewall is your dhcp server it may not be distributing ip addresses.</a:t>
            </a:r>
          </a:p>
          <a:p>
            <a:pPr marL="0" marR="0" lvl="1" indent="0" algn="l" defTabSz="457200" rtl="0" eaLnBrk="1" fontAlgn="auto" latinLnBrk="0" hangingPunct="1">
              <a:lnSpc>
                <a:spcPct val="100000"/>
              </a:lnSpc>
              <a:spcBef>
                <a:spcPts val="0"/>
              </a:spcBef>
              <a:spcAft>
                <a:spcPts val="0"/>
              </a:spcAft>
              <a:buClrTx/>
              <a:buSzTx/>
              <a:buFontTx/>
              <a:buNone/>
              <a:tabLst/>
              <a:defRPr/>
            </a:pPr>
            <a:r>
              <a:rPr lang="en-US"/>
              <a:t>3-</a:t>
            </a:r>
            <a:r>
              <a:rPr lang="en-US" baseline="0"/>
              <a:t> </a:t>
            </a:r>
            <a:r>
              <a:rPr lang="en-US"/>
              <a:t> server – so it can now reconnect to your internet</a:t>
            </a:r>
          </a:p>
          <a:p>
            <a:pPr marL="0" marR="0" lvl="1" indent="0" algn="l" defTabSz="457200" rtl="0" eaLnBrk="1" fontAlgn="auto" latinLnBrk="0" hangingPunct="1">
              <a:lnSpc>
                <a:spcPct val="100000"/>
              </a:lnSpc>
              <a:spcBef>
                <a:spcPts val="0"/>
              </a:spcBef>
              <a:spcAft>
                <a:spcPts val="0"/>
              </a:spcAft>
              <a:buClrTx/>
              <a:buSzTx/>
              <a:buFontTx/>
              <a:buNone/>
              <a:tabLst/>
              <a:defRPr/>
            </a:pPr>
            <a:r>
              <a:rPr lang="en-US"/>
              <a:t>4 -</a:t>
            </a:r>
            <a:r>
              <a:rPr lang="en-US" baseline="0"/>
              <a:t> </a:t>
            </a:r>
            <a:r>
              <a:rPr lang="en-US"/>
              <a:t>computer</a:t>
            </a:r>
            <a:r>
              <a:rPr lang="en-US" baseline="0"/>
              <a:t> – it also can talk with your network</a:t>
            </a:r>
          </a:p>
          <a:p>
            <a:pPr marL="0" marR="0" lvl="1" indent="0" algn="l" defTabSz="457200" rtl="0" eaLnBrk="1" fontAlgn="auto" latinLnBrk="0" hangingPunct="1">
              <a:lnSpc>
                <a:spcPct val="100000"/>
              </a:lnSpc>
              <a:spcBef>
                <a:spcPts val="0"/>
              </a:spcBef>
              <a:spcAft>
                <a:spcPts val="0"/>
              </a:spcAft>
              <a:buClrTx/>
              <a:buSzTx/>
              <a:buFontTx/>
              <a:buNone/>
              <a:tabLst/>
              <a:defRPr/>
            </a:pPr>
            <a:endParaRPr lang="en-US"/>
          </a:p>
          <a:p>
            <a:pPr marL="0" marR="0" lvl="1" indent="0" algn="l" defTabSz="457200" rtl="0" eaLnBrk="1" fontAlgn="auto" latinLnBrk="0" hangingPunct="1">
              <a:lnSpc>
                <a:spcPct val="100000"/>
              </a:lnSpc>
              <a:spcBef>
                <a:spcPts val="0"/>
              </a:spcBef>
              <a:spcAft>
                <a:spcPts val="0"/>
              </a:spcAft>
              <a:buClrTx/>
              <a:buSzTx/>
              <a:buFontTx/>
              <a:buNone/>
              <a:tabLst/>
              <a:defRPr/>
            </a:pPr>
            <a:endParaRPr lang="en-US"/>
          </a:p>
          <a:p>
            <a:endParaRPr lang="en-US"/>
          </a:p>
        </p:txBody>
      </p:sp>
      <p:sp>
        <p:nvSpPr>
          <p:cNvPr id="4" name="Slide Number Placeholder 3"/>
          <p:cNvSpPr>
            <a:spLocks noGrp="1"/>
          </p:cNvSpPr>
          <p:nvPr>
            <p:ph type="sldNum" sz="quarter" idx="10"/>
          </p:nvPr>
        </p:nvSpPr>
        <p:spPr/>
        <p:txBody>
          <a:bodyPr/>
          <a:lstStyle/>
          <a:p>
            <a:fld id="{A527114C-4A15-C447-BAA0-A6D3C7BB19C5}" type="slidenum">
              <a:rPr lang="en-US"/>
              <a:t>6</a:t>
            </a:fld>
            <a:endParaRPr lang="en-US"/>
          </a:p>
        </p:txBody>
      </p:sp>
    </p:spTree>
    <p:extLst>
      <p:ext uri="{BB962C8B-B14F-4D97-AF65-F5344CB8AC3E}">
        <p14:creationId xmlns:p14="http://schemas.microsoft.com/office/powerpoint/2010/main" val="26844726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457200" rtl="0" eaLnBrk="1" fontAlgn="auto" latinLnBrk="0" hangingPunct="1">
              <a:lnSpc>
                <a:spcPct val="100000"/>
              </a:lnSpc>
              <a:spcBef>
                <a:spcPts val="0"/>
              </a:spcBef>
              <a:spcAft>
                <a:spcPts val="0"/>
              </a:spcAft>
              <a:buClrTx/>
              <a:buSzTx/>
              <a:buFontTx/>
              <a:buNone/>
              <a:tabLst/>
              <a:defRPr/>
            </a:pPr>
            <a:endParaRPr lang="en-US" baseline="0"/>
          </a:p>
          <a:p>
            <a:pPr marL="0" marR="0" lvl="1" indent="0" algn="l" defTabSz="457200" rtl="0" eaLnBrk="1" fontAlgn="auto" latinLnBrk="0" hangingPunct="1">
              <a:lnSpc>
                <a:spcPct val="100000"/>
              </a:lnSpc>
              <a:spcBef>
                <a:spcPts val="0"/>
              </a:spcBef>
              <a:spcAft>
                <a:spcPts val="0"/>
              </a:spcAft>
              <a:buClrTx/>
              <a:buSzTx/>
              <a:buFontTx/>
              <a:buNone/>
              <a:tabLst/>
              <a:defRPr/>
            </a:pPr>
            <a:r>
              <a:rPr lang="en-US" baseline="0"/>
              <a:t>• If you are STILL not able to connect –hardwire to the router</a:t>
            </a:r>
          </a:p>
          <a:p>
            <a:pPr marL="0" marR="0" lvl="1" indent="0" algn="l" defTabSz="457200" rtl="0" eaLnBrk="1" fontAlgn="auto" latinLnBrk="0" hangingPunct="1">
              <a:lnSpc>
                <a:spcPct val="100000"/>
              </a:lnSpc>
              <a:spcBef>
                <a:spcPts val="0"/>
              </a:spcBef>
              <a:spcAft>
                <a:spcPts val="0"/>
              </a:spcAft>
              <a:buClrTx/>
              <a:buSzTx/>
              <a:buFontTx/>
              <a:buNone/>
              <a:tabLst/>
              <a:defRPr/>
            </a:pPr>
            <a:r>
              <a:rPr lang="en-US" baseline="0"/>
              <a:t>If you still can not connect then the issue lies with your Internet Service Provider (ISP)</a:t>
            </a:r>
          </a:p>
          <a:p>
            <a:pPr marL="0" marR="0" lvl="1" indent="0" algn="l" defTabSz="457200" rtl="0" eaLnBrk="1" fontAlgn="auto" latinLnBrk="0" hangingPunct="1">
              <a:lnSpc>
                <a:spcPct val="100000"/>
              </a:lnSpc>
              <a:spcBef>
                <a:spcPts val="0"/>
              </a:spcBef>
              <a:spcAft>
                <a:spcPts val="0"/>
              </a:spcAft>
              <a:buClrTx/>
              <a:buSzTx/>
              <a:buFontTx/>
              <a:buNone/>
              <a:tabLst/>
              <a:defRPr/>
            </a:pPr>
            <a:endParaRPr lang="en-US"/>
          </a:p>
          <a:p>
            <a:pPr marL="0" marR="0" lvl="1" indent="0" algn="l" defTabSz="457200" rtl="0" eaLnBrk="1" fontAlgn="auto" latinLnBrk="0" hangingPunct="1">
              <a:lnSpc>
                <a:spcPct val="100000"/>
              </a:lnSpc>
              <a:spcBef>
                <a:spcPts val="0"/>
              </a:spcBef>
              <a:spcAft>
                <a:spcPts val="0"/>
              </a:spcAft>
              <a:buClrTx/>
              <a:buSzTx/>
              <a:buFontTx/>
              <a:buNone/>
              <a:tabLst/>
              <a:defRPr/>
            </a:pPr>
            <a:endParaRPr lang="en-US"/>
          </a:p>
          <a:p>
            <a:endParaRPr lang="en-US"/>
          </a:p>
        </p:txBody>
      </p:sp>
      <p:sp>
        <p:nvSpPr>
          <p:cNvPr id="4" name="Slide Number Placeholder 3"/>
          <p:cNvSpPr>
            <a:spLocks noGrp="1"/>
          </p:cNvSpPr>
          <p:nvPr>
            <p:ph type="sldNum" sz="quarter" idx="10"/>
          </p:nvPr>
        </p:nvSpPr>
        <p:spPr/>
        <p:txBody>
          <a:bodyPr/>
          <a:lstStyle/>
          <a:p>
            <a:fld id="{A527114C-4A15-C447-BAA0-A6D3C7BB19C5}" type="slidenum">
              <a:rPr lang="en-US"/>
              <a:t>7</a:t>
            </a:fld>
            <a:endParaRPr lang="en-US"/>
          </a:p>
        </p:txBody>
      </p:sp>
    </p:spTree>
    <p:extLst>
      <p:ext uri="{BB962C8B-B14F-4D97-AF65-F5344CB8AC3E}">
        <p14:creationId xmlns:p14="http://schemas.microsoft.com/office/powerpoint/2010/main" val="26844726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 would like to see a Show of hands – </a:t>
            </a:r>
          </a:p>
          <a:p>
            <a:endParaRPr lang="en-US"/>
          </a:p>
        </p:txBody>
      </p:sp>
      <p:sp>
        <p:nvSpPr>
          <p:cNvPr id="4" name="Slide Number Placeholder 3"/>
          <p:cNvSpPr>
            <a:spLocks noGrp="1"/>
          </p:cNvSpPr>
          <p:nvPr>
            <p:ph type="sldNum" sz="quarter" idx="10"/>
          </p:nvPr>
        </p:nvSpPr>
        <p:spPr/>
        <p:txBody>
          <a:bodyPr/>
          <a:lstStyle/>
          <a:p>
            <a:fld id="{A527114C-4A15-C447-BAA0-A6D3C7BB19C5}" type="slidenum">
              <a:rPr lang="en-US"/>
              <a:t>8</a:t>
            </a:fld>
            <a:endParaRPr lang="en-US"/>
          </a:p>
        </p:txBody>
      </p:sp>
    </p:spTree>
    <p:extLst>
      <p:ext uri="{BB962C8B-B14F-4D97-AF65-F5344CB8AC3E}">
        <p14:creationId xmlns:p14="http://schemas.microsoft.com/office/powerpoint/2010/main" val="11505399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Why is it important to know who these people are? </a:t>
            </a:r>
          </a:p>
          <a:p>
            <a:r>
              <a:rPr lang="en-US" sz="1200" kern="1200">
                <a:solidFill>
                  <a:schemeClr val="tx1"/>
                </a:solidFill>
                <a:effectLst/>
                <a:latin typeface="+mn-lt"/>
                <a:ea typeface="+mn-ea"/>
                <a:cs typeface="+mn-cs"/>
              </a:rPr>
              <a:t>What if your website goes down, who do you call? Or if your able to still</a:t>
            </a:r>
            <a:r>
              <a:rPr lang="en-US" sz="1200" kern="1200" baseline="0">
                <a:solidFill>
                  <a:schemeClr val="tx1"/>
                </a:solidFill>
                <a:effectLst/>
                <a:latin typeface="+mn-lt"/>
                <a:ea typeface="+mn-ea"/>
                <a:cs typeface="+mn-cs"/>
              </a:rPr>
              <a:t> get on to</a:t>
            </a:r>
            <a:r>
              <a:rPr lang="en-US" sz="1200" kern="1200">
                <a:solidFill>
                  <a:schemeClr val="tx1"/>
                </a:solidFill>
                <a:effectLst/>
                <a:latin typeface="+mn-lt"/>
                <a:ea typeface="+mn-ea"/>
                <a:cs typeface="+mn-cs"/>
              </a:rPr>
              <a:t> the web but your mail is down,</a:t>
            </a:r>
            <a:r>
              <a:rPr lang="en-US" sz="1200" kern="1200" baseline="0">
                <a:solidFill>
                  <a:schemeClr val="tx1"/>
                </a:solidFill>
                <a:effectLst/>
                <a:latin typeface="+mn-lt"/>
                <a:ea typeface="+mn-ea"/>
                <a:cs typeface="+mn-cs"/>
              </a:rPr>
              <a:t> who do you call?</a:t>
            </a:r>
            <a:endParaRPr lang="en-US" sz="1200" kern="1200">
              <a:solidFill>
                <a:schemeClr val="tx1"/>
              </a:solidFill>
              <a:effectLst/>
              <a:latin typeface="+mn-lt"/>
              <a:ea typeface="+mn-ea"/>
              <a:cs typeface="+mn-cs"/>
            </a:endParaRPr>
          </a:p>
          <a:p>
            <a:r>
              <a:rPr lang="en-US" sz="1200" kern="1200" baseline="0">
                <a:solidFill>
                  <a:schemeClr val="tx1"/>
                </a:solidFill>
                <a:effectLst/>
                <a:latin typeface="+mn-lt"/>
                <a:ea typeface="+mn-ea"/>
                <a:cs typeface="+mn-cs"/>
              </a:rPr>
              <a:t>Get Organized Form – Important Tech Info Sheet -</a:t>
            </a:r>
            <a:r>
              <a:rPr lang="en-US" sz="1200" kern="1200">
                <a:solidFill>
                  <a:schemeClr val="tx1"/>
                </a:solidFill>
                <a:effectLst/>
                <a:latin typeface="+mn-lt"/>
                <a:ea typeface="+mn-ea"/>
                <a:cs typeface="+mn-cs"/>
              </a:rPr>
              <a:t>to fill out.</a:t>
            </a:r>
            <a:r>
              <a:rPr lang="en-US" sz="1200" kern="1200" baseline="0">
                <a:solidFill>
                  <a:schemeClr val="tx1"/>
                </a:solidFill>
                <a:effectLst/>
                <a:latin typeface="+mn-lt"/>
                <a:ea typeface="+mn-ea"/>
                <a:cs typeface="+mn-cs"/>
              </a:rPr>
              <a:t> </a:t>
            </a:r>
            <a:r>
              <a:rPr lang="en-US" sz="1200" kern="1200">
                <a:solidFill>
                  <a:schemeClr val="tx1"/>
                </a:solidFill>
                <a:effectLst/>
                <a:latin typeface="+mn-lt"/>
                <a:ea typeface="+mn-ea"/>
                <a:cs typeface="+mn-cs"/>
              </a:rPr>
              <a:t> Providers’s, phone #s and account #s.</a:t>
            </a:r>
          </a:p>
          <a:p>
            <a:endParaRPr lang="en-US"/>
          </a:p>
        </p:txBody>
      </p:sp>
      <p:sp>
        <p:nvSpPr>
          <p:cNvPr id="4" name="Slide Number Placeholder 3"/>
          <p:cNvSpPr>
            <a:spLocks noGrp="1"/>
          </p:cNvSpPr>
          <p:nvPr>
            <p:ph type="sldNum" sz="quarter" idx="10"/>
          </p:nvPr>
        </p:nvSpPr>
        <p:spPr/>
        <p:txBody>
          <a:bodyPr/>
          <a:lstStyle/>
          <a:p>
            <a:fld id="{A527114C-4A15-C447-BAA0-A6D3C7BB19C5}" type="slidenum">
              <a:rPr lang="en-US"/>
              <a:t>9</a:t>
            </a:fld>
            <a:endParaRPr lang="en-US"/>
          </a:p>
        </p:txBody>
      </p:sp>
    </p:spTree>
    <p:extLst>
      <p:ext uri="{BB962C8B-B14F-4D97-AF65-F5344CB8AC3E}">
        <p14:creationId xmlns:p14="http://schemas.microsoft.com/office/powerpoint/2010/main" val="24067640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26654443-5C2C-4742-B778-8C0B9C0737A9}" type="datetimeFigureOut">
              <a:rPr lang="en-US"/>
              <a:t>10/11/15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E5C94F-5C6C-1A4B-A15D-77F423ECEA35}" type="slidenum">
              <a:rPr lang="en-US"/>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6654443-5C2C-4742-B778-8C0B9C0737A9}" type="datetimeFigureOut">
              <a:rPr lang="en-US"/>
              <a:t>10/11/15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E5C94F-5C6C-1A4B-A15D-77F423ECEA35}" type="slidenum">
              <a:rPr lang="en-US"/>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26654443-5C2C-4742-B778-8C0B9C0737A9}" type="datetimeFigureOut">
              <a:rPr lang="en-US"/>
              <a:t>10/11/15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E5C94F-5C6C-1A4B-A15D-77F423ECEA35}" type="slidenum">
              <a:rPr lang="en-US"/>
              <a:t>‹#›</a:t>
            </a:fld>
            <a:endParaRPr 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6654443-5C2C-4742-B778-8C0B9C0737A9}" type="datetimeFigureOut">
              <a:rPr lang="en-US"/>
              <a:t>10/11/15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E5C94F-5C6C-1A4B-A15D-77F423ECEA35}" type="slidenum">
              <a:rPr lang="en-US"/>
              <a:t>‹#›</a:t>
            </a:fld>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6654443-5C2C-4742-B778-8C0B9C0737A9}" type="datetimeFigureOut">
              <a:rPr lang="en-US"/>
              <a:t>10/11/15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E5C94F-5C6C-1A4B-A15D-77F423ECEA35}" type="slidenum">
              <a:rPr lang="en-US"/>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26654443-5C2C-4742-B778-8C0B9C0737A9}" type="datetimeFigureOut">
              <a:rPr lang="en-US"/>
              <a:t>10/11/15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E5C94F-5C6C-1A4B-A15D-77F423ECEA35}" type="slidenum">
              <a:rPr lang="en-US"/>
              <a:t>‹#›</a:t>
            </a:fld>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6654443-5C2C-4742-B778-8C0B9C0737A9}" type="datetimeFigureOut">
              <a:rPr lang="en-US"/>
              <a:t>10/11/15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2E5C94F-5C6C-1A4B-A15D-77F423ECEA35}" type="slidenum">
              <a:rPr lang="en-US"/>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6654443-5C2C-4742-B778-8C0B9C0737A9}" type="datetimeFigureOut">
              <a:rPr lang="en-US"/>
              <a:t>10/11/15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2E5C94F-5C6C-1A4B-A15D-77F423ECEA35}" type="slidenum">
              <a:rPr lang="en-US"/>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26654443-5C2C-4742-B778-8C0B9C0737A9}" type="datetimeFigureOut">
              <a:rPr lang="en-US"/>
              <a:t>10/11/15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2E5C94F-5C6C-1A4B-A15D-77F423ECEA35}" type="slidenum">
              <a:rPr lang="en-US"/>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26654443-5C2C-4742-B778-8C0B9C0737A9}" type="datetimeFigureOut">
              <a:rPr lang="en-US"/>
              <a:t>10/11/15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E5C94F-5C6C-1A4B-A15D-77F423ECEA35}" type="slidenum">
              <a:rPr lang="en-US"/>
              <a:t>‹#›</a:t>
            </a:fld>
            <a:endParaRPr 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6654443-5C2C-4742-B778-8C0B9C0737A9}" type="datetimeFigureOut">
              <a:rPr lang="en-US"/>
              <a:t>10/11/15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E5C94F-5C6C-1A4B-A15D-77F423ECEA35}" type="slidenum">
              <a:rPr lang="en-US"/>
              <a:t>‹#›</a:t>
            </a:fld>
            <a:endParaRPr 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26654443-5C2C-4742-B778-8C0B9C0737A9}" type="datetimeFigureOut">
              <a:rPr lang="en-US"/>
              <a:t>10/11/15</a:t>
            </a:fld>
            <a:endParaRPr 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02E5C94F-5C6C-1A4B-A15D-77F423ECEA35}" type="slidenum">
              <a:rPr lang="en-US"/>
              <a:t>‹#›</a:t>
            </a:fld>
            <a:endParaRPr 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png"/><Relationship Id="rId5" Type="http://schemas.openxmlformats.org/officeDocument/2006/relationships/image" Target="../media/image4.emf"/><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4.tif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6.jpg"/><Relationship Id="rId5" Type="http://schemas.openxmlformats.org/officeDocument/2006/relationships/image" Target="../media/image7.jp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5.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6.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6.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www-ssl.intel.com/content/www/us/en/forms/passwordwin.html" TargetMode="External"/><Relationship Id="rId4" Type="http://schemas.openxmlformats.org/officeDocument/2006/relationships/image" Target="../media/image27.tiff"/><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8.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5.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9.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8.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1.tif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2.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25500" y="324985"/>
            <a:ext cx="7772400" cy="696588"/>
          </a:xfrm>
        </p:spPr>
        <p:txBody>
          <a:bodyPr>
            <a:normAutofit/>
          </a:bodyPr>
          <a:lstStyle/>
          <a:p>
            <a:r>
              <a:rPr lang="en-US" sz="3600" dirty="0"/>
              <a:t>Office Technical Support</a:t>
            </a:r>
          </a:p>
        </p:txBody>
      </p:sp>
      <p:pic>
        <p:nvPicPr>
          <p:cNvPr id="3" name="Picture 2" descr="FullSizeRender (2) copy.jpg"/>
          <p:cNvPicPr>
            <a:picLocks noChangeAspect="1"/>
          </p:cNvPicPr>
          <p:nvPr/>
        </p:nvPicPr>
        <p:blipFill rotWithShape="1">
          <a:blip r:embed="rId3">
            <a:extLst>
              <a:ext uri="{28A0092B-C50C-407E-A947-70E740481C1C}">
                <a14:useLocalDpi xmlns:a14="http://schemas.microsoft.com/office/drawing/2010/main" val="0"/>
              </a:ext>
            </a:extLst>
          </a:blip>
          <a:srcRect b="17532"/>
          <a:stretch/>
        </p:blipFill>
        <p:spPr>
          <a:xfrm>
            <a:off x="2688815" y="1696312"/>
            <a:ext cx="3724536" cy="409540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descr="tech2empower-final[3].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79777" y="6130723"/>
            <a:ext cx="3492673" cy="659727"/>
          </a:xfrm>
          <a:prstGeom prst="rect">
            <a:avLst/>
          </a:prstGeom>
        </p:spPr>
      </p:pic>
      <p:sp>
        <p:nvSpPr>
          <p:cNvPr id="5" name="TextBox 4"/>
          <p:cNvSpPr txBox="1"/>
          <p:nvPr/>
        </p:nvSpPr>
        <p:spPr>
          <a:xfrm>
            <a:off x="3634629" y="1021573"/>
            <a:ext cx="2232678" cy="523220"/>
          </a:xfrm>
          <a:prstGeom prst="rect">
            <a:avLst/>
          </a:prstGeom>
          <a:noFill/>
        </p:spPr>
        <p:txBody>
          <a:bodyPr wrap="none" rtlCol="0">
            <a:spAutoFit/>
          </a:bodyPr>
          <a:lstStyle/>
          <a:p>
            <a:r>
              <a:rPr lang="en-US" sz="2800" dirty="0" smtClean="0"/>
              <a:t>By Amy Hood</a:t>
            </a:r>
            <a:endParaRPr lang="en-US" sz="2800" dirty="0"/>
          </a:p>
        </p:txBody>
      </p:sp>
      <p:pic>
        <p:nvPicPr>
          <p:cNvPr id="6" name="Picture 5" descr="Wake_Logo_Color_Horizontal.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0440" y="5936345"/>
            <a:ext cx="2159579" cy="738803"/>
          </a:xfrm>
          <a:prstGeom prst="rect">
            <a:avLst/>
          </a:prstGeom>
        </p:spPr>
      </p:pic>
    </p:spTree>
    <p:extLst>
      <p:ext uri="{BB962C8B-B14F-4D97-AF65-F5344CB8AC3E}">
        <p14:creationId xmlns:p14="http://schemas.microsoft.com/office/powerpoint/2010/main" val="2575507553"/>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Backup?!?</a:t>
            </a:r>
          </a:p>
        </p:txBody>
      </p:sp>
      <p:pic>
        <p:nvPicPr>
          <p:cNvPr id="6" name="Content Placeholder 5" descr="backup3.png"/>
          <p:cNvPicPr>
            <a:picLocks noGrp="1" noChangeAspect="1"/>
          </p:cNvPicPr>
          <p:nvPr>
            <p:ph idx="1"/>
          </p:nvPr>
        </p:nvPicPr>
        <p:blipFill>
          <a:blip r:embed="rId3">
            <a:extLst>
              <a:ext uri="{28A0092B-C50C-407E-A947-70E740481C1C}">
                <a14:useLocalDpi xmlns:a14="http://schemas.microsoft.com/office/drawing/2010/main" val="0"/>
              </a:ext>
            </a:extLst>
          </a:blip>
          <a:srcRect t="-2817" b="-2817"/>
          <a:stretch>
            <a:fillRect/>
          </a:stretch>
        </p:blipFill>
        <p:spPr>
          <a:xfrm>
            <a:off x="872067" y="2472818"/>
            <a:ext cx="7408333" cy="3450696"/>
          </a:xfrm>
        </p:spPr>
      </p:pic>
    </p:spTree>
    <p:extLst>
      <p:ext uri="{BB962C8B-B14F-4D97-AF65-F5344CB8AC3E}">
        <p14:creationId xmlns:p14="http://schemas.microsoft.com/office/powerpoint/2010/main" val="3756958899"/>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1551" y="2599937"/>
            <a:ext cx="3834917" cy="2777033"/>
          </a:xfrm>
        </p:spPr>
        <p:txBody>
          <a:bodyPr>
            <a:normAutofit/>
          </a:bodyPr>
          <a:lstStyle/>
          <a:p>
            <a:pPr marL="0" indent="0">
              <a:buNone/>
            </a:pPr>
            <a:r>
              <a:rPr lang="en-US" sz="2800"/>
              <a:t>CrashPlan is designed to automatically back up the</a:t>
            </a:r>
            <a:r>
              <a:rPr lang="en-US" sz="2800" b="1"/>
              <a:t> files </a:t>
            </a:r>
            <a:r>
              <a:rPr lang="en-US" sz="2800"/>
              <a:t>you store on your computer. </a:t>
            </a:r>
          </a:p>
        </p:txBody>
      </p:sp>
      <p:sp>
        <p:nvSpPr>
          <p:cNvPr id="2" name="Title 1"/>
          <p:cNvSpPr>
            <a:spLocks noGrp="1"/>
          </p:cNvSpPr>
          <p:nvPr>
            <p:ph type="title"/>
          </p:nvPr>
        </p:nvSpPr>
        <p:spPr/>
        <p:txBody>
          <a:bodyPr/>
          <a:lstStyle/>
          <a:p>
            <a:r>
              <a:rPr lang="en-US"/>
              <a:t>Backup- Using CrashPlan!</a:t>
            </a:r>
          </a:p>
        </p:txBody>
      </p:sp>
      <p:pic>
        <p:nvPicPr>
          <p:cNvPr id="4" name="Picture 3" descr="CODE42CrashPlan.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07526" y="3110790"/>
            <a:ext cx="4515873" cy="317641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847535154"/>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3"/>
          <a:srcRect l="3140" r="557" b="3121"/>
          <a:stretch/>
        </p:blipFill>
        <p:spPr>
          <a:xfrm>
            <a:off x="2017191" y="1591056"/>
            <a:ext cx="5553282" cy="3943367"/>
          </a:xfrm>
        </p:spPr>
      </p:pic>
      <p:sp>
        <p:nvSpPr>
          <p:cNvPr id="2" name="Title 1"/>
          <p:cNvSpPr>
            <a:spLocks noGrp="1"/>
          </p:cNvSpPr>
          <p:nvPr>
            <p:ph type="title"/>
          </p:nvPr>
        </p:nvSpPr>
        <p:spPr/>
        <p:txBody>
          <a:bodyPr/>
          <a:lstStyle/>
          <a:p>
            <a:r>
              <a:rPr lang="en-US"/>
              <a:t>CrashPlan: Download</a:t>
            </a:r>
          </a:p>
        </p:txBody>
      </p:sp>
      <p:sp>
        <p:nvSpPr>
          <p:cNvPr id="3" name="TextBox 2"/>
          <p:cNvSpPr txBox="1"/>
          <p:nvPr/>
        </p:nvSpPr>
        <p:spPr>
          <a:xfrm>
            <a:off x="2209293" y="5214885"/>
            <a:ext cx="5266599" cy="954107"/>
          </a:xfrm>
          <a:prstGeom prst="rect">
            <a:avLst/>
          </a:prstGeom>
          <a:noFill/>
        </p:spPr>
        <p:txBody>
          <a:bodyPr wrap="none" rtlCol="0">
            <a:spAutoFit/>
          </a:bodyPr>
          <a:lstStyle/>
          <a:p>
            <a:endParaRPr lang="en-US" dirty="0"/>
          </a:p>
          <a:p>
            <a:r>
              <a:rPr lang="en-US" sz="2000" dirty="0">
                <a:solidFill>
                  <a:schemeClr val="tx2"/>
                </a:solidFill>
              </a:rPr>
              <a:t>https://www.code42.com/</a:t>
            </a:r>
            <a:r>
              <a:rPr lang="en-US" sz="2000" dirty="0" err="1">
                <a:solidFill>
                  <a:schemeClr val="tx2"/>
                </a:solidFill>
              </a:rPr>
              <a:t>crashplan</a:t>
            </a:r>
            <a:r>
              <a:rPr lang="en-US" sz="2000" dirty="0">
                <a:solidFill>
                  <a:schemeClr val="tx2"/>
                </a:solidFill>
              </a:rPr>
              <a:t>/download</a:t>
            </a:r>
            <a:r>
              <a:rPr lang="en-US" dirty="0"/>
              <a:t>/</a:t>
            </a:r>
          </a:p>
          <a:p>
            <a:endParaRPr lang="en-US" dirty="0"/>
          </a:p>
        </p:txBody>
      </p:sp>
    </p:spTree>
    <p:extLst>
      <p:ext uri="{BB962C8B-B14F-4D97-AF65-F5344CB8AC3E}">
        <p14:creationId xmlns:p14="http://schemas.microsoft.com/office/powerpoint/2010/main" val="1179224260"/>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3"/>
          <a:srcRect l="-1233" r="-3949"/>
          <a:stretch/>
        </p:blipFill>
        <p:spPr>
          <a:xfrm>
            <a:off x="457200" y="3363986"/>
            <a:ext cx="3969713" cy="3026234"/>
          </a:xfrm>
        </p:spPr>
      </p:pic>
      <p:sp>
        <p:nvSpPr>
          <p:cNvPr id="2" name="Title 1"/>
          <p:cNvSpPr>
            <a:spLocks noGrp="1"/>
          </p:cNvSpPr>
          <p:nvPr>
            <p:ph type="title"/>
          </p:nvPr>
        </p:nvSpPr>
        <p:spPr/>
        <p:txBody>
          <a:bodyPr/>
          <a:lstStyle/>
          <a:p>
            <a:r>
              <a:rPr lang="en-US"/>
              <a:t>CrashPlan: Install</a:t>
            </a:r>
          </a:p>
        </p:txBody>
      </p:sp>
      <p:pic>
        <p:nvPicPr>
          <p:cNvPr id="5" name="Picture 4"/>
          <p:cNvPicPr>
            <a:picLocks noChangeAspect="1"/>
          </p:cNvPicPr>
          <p:nvPr/>
        </p:nvPicPr>
        <p:blipFill rotWithShape="1">
          <a:blip r:embed="rId4"/>
          <a:srcRect/>
          <a:stretch/>
        </p:blipFill>
        <p:spPr>
          <a:xfrm>
            <a:off x="4426913" y="3174845"/>
            <a:ext cx="4259887" cy="3730975"/>
          </a:xfrm>
          <a:prstGeom prst="rect">
            <a:avLst/>
          </a:prstGeom>
        </p:spPr>
      </p:pic>
      <p:sp>
        <p:nvSpPr>
          <p:cNvPr id="6" name="TextBox 5"/>
          <p:cNvSpPr txBox="1"/>
          <p:nvPr/>
        </p:nvSpPr>
        <p:spPr>
          <a:xfrm>
            <a:off x="675583" y="2666654"/>
            <a:ext cx="1632178" cy="523220"/>
          </a:xfrm>
          <a:prstGeom prst="rect">
            <a:avLst/>
          </a:prstGeom>
          <a:noFill/>
        </p:spPr>
        <p:txBody>
          <a:bodyPr wrap="none" rtlCol="0">
            <a:spAutoFit/>
          </a:bodyPr>
          <a:lstStyle/>
          <a:p>
            <a:r>
              <a:rPr lang="en-US" sz="2800" b="1">
                <a:solidFill>
                  <a:schemeClr val="tx2"/>
                </a:solidFill>
              </a:rPr>
              <a:t>Windows</a:t>
            </a:r>
          </a:p>
        </p:txBody>
      </p:sp>
      <p:sp>
        <p:nvSpPr>
          <p:cNvPr id="7" name="TextBox 6"/>
          <p:cNvSpPr txBox="1"/>
          <p:nvPr/>
        </p:nvSpPr>
        <p:spPr>
          <a:xfrm>
            <a:off x="6508137" y="2666654"/>
            <a:ext cx="1796811" cy="523220"/>
          </a:xfrm>
          <a:prstGeom prst="rect">
            <a:avLst/>
          </a:prstGeom>
          <a:noFill/>
        </p:spPr>
        <p:txBody>
          <a:bodyPr wrap="none" rtlCol="0">
            <a:spAutoFit/>
          </a:bodyPr>
          <a:lstStyle>
            <a:defPPr>
              <a:defRPr lang="en-US"/>
            </a:defPPr>
            <a:lvl1pPr>
              <a:defRPr sz="2800" b="1">
                <a:solidFill>
                  <a:schemeClr val="tx2"/>
                </a:solidFill>
              </a:defRPr>
            </a:lvl1pPr>
          </a:lstStyle>
          <a:p>
            <a:r>
              <a:rPr lang="en-US"/>
              <a:t>Macintosh</a:t>
            </a:r>
          </a:p>
        </p:txBody>
      </p:sp>
    </p:spTree>
    <p:extLst>
      <p:ext uri="{BB962C8B-B14F-4D97-AF65-F5344CB8AC3E}">
        <p14:creationId xmlns:p14="http://schemas.microsoft.com/office/powerpoint/2010/main" val="3649405842"/>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srcRect l="-22016" r="-22016"/>
          <a:stretch>
            <a:fillRect/>
          </a:stretch>
        </p:blipFill>
        <p:spPr>
          <a:xfrm>
            <a:off x="125246" y="2344737"/>
            <a:ext cx="8561554" cy="4708525"/>
          </a:xfrm>
        </p:spPr>
      </p:pic>
      <p:sp>
        <p:nvSpPr>
          <p:cNvPr id="2" name="Title 1"/>
          <p:cNvSpPr>
            <a:spLocks noGrp="1"/>
          </p:cNvSpPr>
          <p:nvPr>
            <p:ph type="title"/>
          </p:nvPr>
        </p:nvSpPr>
        <p:spPr/>
        <p:txBody>
          <a:bodyPr>
            <a:normAutofit/>
          </a:bodyPr>
          <a:lstStyle/>
          <a:p>
            <a:r>
              <a:rPr lang="en-US"/>
              <a:t>CrashPlan: Creating your Account</a:t>
            </a:r>
          </a:p>
        </p:txBody>
      </p:sp>
    </p:spTree>
    <p:extLst>
      <p:ext uri="{BB962C8B-B14F-4D97-AF65-F5344CB8AC3E}">
        <p14:creationId xmlns:p14="http://schemas.microsoft.com/office/powerpoint/2010/main" val="1002920674"/>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3"/>
          <a:srcRect l="779" r="1518"/>
          <a:stretch/>
        </p:blipFill>
        <p:spPr>
          <a:xfrm>
            <a:off x="2148208" y="2445304"/>
            <a:ext cx="4769749" cy="3867085"/>
          </a:xfrm>
        </p:spPr>
      </p:pic>
      <p:sp>
        <p:nvSpPr>
          <p:cNvPr id="2" name="Title 1"/>
          <p:cNvSpPr>
            <a:spLocks noGrp="1"/>
          </p:cNvSpPr>
          <p:nvPr>
            <p:ph type="title"/>
          </p:nvPr>
        </p:nvSpPr>
        <p:spPr/>
        <p:txBody>
          <a:bodyPr>
            <a:normAutofit fontScale="90000"/>
          </a:bodyPr>
          <a:lstStyle/>
          <a:p>
            <a:r>
              <a:rPr lang="en-US"/>
              <a:t>CrashPlan: Choosing what to Backup</a:t>
            </a:r>
          </a:p>
        </p:txBody>
      </p:sp>
    </p:spTree>
    <p:extLst>
      <p:ext uri="{BB962C8B-B14F-4D97-AF65-F5344CB8AC3E}">
        <p14:creationId xmlns:p14="http://schemas.microsoft.com/office/powerpoint/2010/main" val="1095765452"/>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3"/>
          <a:srcRect l="-979" r="-1768"/>
          <a:stretch/>
        </p:blipFill>
        <p:spPr>
          <a:xfrm>
            <a:off x="2040261" y="2703684"/>
            <a:ext cx="4999305" cy="3733209"/>
          </a:xfrm>
        </p:spPr>
      </p:pic>
      <p:sp>
        <p:nvSpPr>
          <p:cNvPr id="2" name="Title 1"/>
          <p:cNvSpPr>
            <a:spLocks noGrp="1"/>
          </p:cNvSpPr>
          <p:nvPr>
            <p:ph type="title"/>
          </p:nvPr>
        </p:nvSpPr>
        <p:spPr/>
        <p:txBody>
          <a:bodyPr>
            <a:normAutofit fontScale="90000"/>
          </a:bodyPr>
          <a:lstStyle/>
          <a:p>
            <a:r>
              <a:rPr lang="en-US"/>
              <a:t>CrashPlan: Add And Remove Folders From Your Backup File Selection</a:t>
            </a:r>
          </a:p>
        </p:txBody>
      </p:sp>
    </p:spTree>
    <p:extLst>
      <p:ext uri="{BB962C8B-B14F-4D97-AF65-F5344CB8AC3E}">
        <p14:creationId xmlns:p14="http://schemas.microsoft.com/office/powerpoint/2010/main" val="706928525"/>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3"/>
          <a:srcRect l="-4558" r="938"/>
          <a:stretch/>
        </p:blipFill>
        <p:spPr>
          <a:xfrm>
            <a:off x="2215916" y="2461806"/>
            <a:ext cx="4624936" cy="4358481"/>
          </a:xfrm>
        </p:spPr>
      </p:pic>
      <p:sp>
        <p:nvSpPr>
          <p:cNvPr id="2" name="Title 1"/>
          <p:cNvSpPr>
            <a:spLocks noGrp="1"/>
          </p:cNvSpPr>
          <p:nvPr>
            <p:ph type="title"/>
          </p:nvPr>
        </p:nvSpPr>
        <p:spPr/>
        <p:txBody>
          <a:bodyPr>
            <a:normAutofit/>
          </a:bodyPr>
          <a:lstStyle/>
          <a:p>
            <a:r>
              <a:rPr lang="en-US"/>
              <a:t>CrashPlan: Adding Destinations</a:t>
            </a:r>
          </a:p>
        </p:txBody>
      </p:sp>
    </p:spTree>
    <p:extLst>
      <p:ext uri="{BB962C8B-B14F-4D97-AF65-F5344CB8AC3E}">
        <p14:creationId xmlns:p14="http://schemas.microsoft.com/office/powerpoint/2010/main" val="899618762"/>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3"/>
          <a:srcRect l="779" r="-653"/>
          <a:stretch/>
        </p:blipFill>
        <p:spPr>
          <a:xfrm>
            <a:off x="1972699" y="2567798"/>
            <a:ext cx="5066864" cy="4018667"/>
          </a:xfrm>
        </p:spPr>
      </p:pic>
      <p:sp>
        <p:nvSpPr>
          <p:cNvPr id="2" name="Title 1"/>
          <p:cNvSpPr>
            <a:spLocks noGrp="1"/>
          </p:cNvSpPr>
          <p:nvPr>
            <p:ph type="title"/>
          </p:nvPr>
        </p:nvSpPr>
        <p:spPr/>
        <p:txBody>
          <a:bodyPr/>
          <a:lstStyle/>
          <a:p>
            <a:r>
              <a:rPr lang="en-US"/>
              <a:t>CrashPlan: Start your Backup!</a:t>
            </a:r>
          </a:p>
        </p:txBody>
      </p:sp>
    </p:spTree>
    <p:extLst>
      <p:ext uri="{BB962C8B-B14F-4D97-AF65-F5344CB8AC3E}">
        <p14:creationId xmlns:p14="http://schemas.microsoft.com/office/powerpoint/2010/main" val="3675649515"/>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3"/>
          <a:srcRect l="2332" r="-2825"/>
          <a:stretch/>
        </p:blipFill>
        <p:spPr>
          <a:xfrm>
            <a:off x="1885807" y="2539875"/>
            <a:ext cx="5261858" cy="4147562"/>
          </a:xfrm>
        </p:spPr>
      </p:pic>
      <p:sp>
        <p:nvSpPr>
          <p:cNvPr id="2" name="Title 1"/>
          <p:cNvSpPr>
            <a:spLocks noGrp="1"/>
          </p:cNvSpPr>
          <p:nvPr>
            <p:ph type="title"/>
          </p:nvPr>
        </p:nvSpPr>
        <p:spPr/>
        <p:txBody>
          <a:bodyPr>
            <a:normAutofit fontScale="90000"/>
          </a:bodyPr>
          <a:lstStyle/>
          <a:p>
            <a:r>
              <a:rPr lang="en-US"/>
              <a:t>CrashPlan: Backup Status &amp; Progress</a:t>
            </a:r>
          </a:p>
        </p:txBody>
      </p:sp>
    </p:spTree>
    <p:extLst>
      <p:ext uri="{BB962C8B-B14F-4D97-AF65-F5344CB8AC3E}">
        <p14:creationId xmlns:p14="http://schemas.microsoft.com/office/powerpoint/2010/main" val="1741729524"/>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032520"/>
            <a:ext cx="5244711" cy="4525963"/>
          </a:xfrm>
        </p:spPr>
        <p:txBody>
          <a:bodyPr>
            <a:normAutofit/>
          </a:bodyPr>
          <a:lstStyle/>
          <a:p>
            <a:r>
              <a:rPr lang="en-US" sz="2800"/>
              <a:t>Internet is down!</a:t>
            </a:r>
          </a:p>
          <a:p>
            <a:r>
              <a:rPr lang="en-US" sz="2800"/>
              <a:t>Backup stopped running!</a:t>
            </a:r>
          </a:p>
          <a:p>
            <a:r>
              <a:rPr lang="en-US" sz="2800"/>
              <a:t>I’ve been hacked!</a:t>
            </a:r>
          </a:p>
          <a:p>
            <a:pPr marL="0" indent="0">
              <a:buNone/>
            </a:pPr>
            <a:endParaRPr lang="en-US" sz="2800"/>
          </a:p>
        </p:txBody>
      </p:sp>
      <p:sp>
        <p:nvSpPr>
          <p:cNvPr id="2" name="Title 1"/>
          <p:cNvSpPr>
            <a:spLocks noGrp="1"/>
          </p:cNvSpPr>
          <p:nvPr>
            <p:ph type="title"/>
          </p:nvPr>
        </p:nvSpPr>
        <p:spPr/>
        <p:txBody>
          <a:bodyPr/>
          <a:lstStyle/>
          <a:p>
            <a:r>
              <a:rPr lang="en-US"/>
              <a:t>HELP!</a:t>
            </a:r>
          </a:p>
        </p:txBody>
      </p:sp>
      <p:pic>
        <p:nvPicPr>
          <p:cNvPr id="4" name="Picture 3" descr="internetdow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2213" y="1600200"/>
            <a:ext cx="2444424" cy="18006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descr="hacked.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1522" y="4154194"/>
            <a:ext cx="2508125" cy="14045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descr="backup.jpg"/>
          <p:cNvPicPr>
            <a:picLocks noChangeAspect="1"/>
          </p:cNvPicPr>
          <p:nvPr/>
        </p:nvPicPr>
        <p:blipFill rotWithShape="1">
          <a:blip r:embed="rId5">
            <a:extLst>
              <a:ext uri="{28A0092B-C50C-407E-A947-70E740481C1C}">
                <a14:useLocalDpi xmlns:a14="http://schemas.microsoft.com/office/drawing/2010/main" val="0"/>
              </a:ext>
            </a:extLst>
          </a:blip>
          <a:srcRect t="6682"/>
          <a:stretch/>
        </p:blipFill>
        <p:spPr>
          <a:xfrm>
            <a:off x="4431817" y="3860147"/>
            <a:ext cx="3603845" cy="2519052"/>
          </a:xfrm>
          <a:prstGeom prst="rect">
            <a:avLst/>
          </a:prstGeom>
        </p:spPr>
      </p:pic>
    </p:spTree>
    <p:extLst>
      <p:ext uri="{BB962C8B-B14F-4D97-AF65-F5344CB8AC3E}">
        <p14:creationId xmlns:p14="http://schemas.microsoft.com/office/powerpoint/2010/main" val="1052683586"/>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3"/>
          <a:srcRect l="779" r="-964"/>
          <a:stretch/>
        </p:blipFill>
        <p:spPr>
          <a:xfrm>
            <a:off x="1797331" y="2526366"/>
            <a:ext cx="5458431" cy="4315828"/>
          </a:xfrm>
        </p:spPr>
      </p:pic>
      <p:sp>
        <p:nvSpPr>
          <p:cNvPr id="2" name="Title 1"/>
          <p:cNvSpPr>
            <a:spLocks noGrp="1"/>
          </p:cNvSpPr>
          <p:nvPr>
            <p:ph type="title"/>
          </p:nvPr>
        </p:nvSpPr>
        <p:spPr/>
        <p:txBody>
          <a:bodyPr>
            <a:normAutofit/>
          </a:bodyPr>
          <a:lstStyle/>
          <a:p>
            <a:r>
              <a:rPr lang="en-US"/>
              <a:t>CrashPlan: Restore your First File!</a:t>
            </a:r>
          </a:p>
        </p:txBody>
      </p:sp>
    </p:spTree>
    <p:extLst>
      <p:ext uri="{BB962C8B-B14F-4D97-AF65-F5344CB8AC3E}">
        <p14:creationId xmlns:p14="http://schemas.microsoft.com/office/powerpoint/2010/main" val="2618450646"/>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Security!</a:t>
            </a:r>
          </a:p>
        </p:txBody>
      </p:sp>
      <p:pic>
        <p:nvPicPr>
          <p:cNvPr id="6" name="Content Placeholder 5" descr="not-secure2.jpg"/>
          <p:cNvPicPr>
            <a:picLocks noGrp="1" noChangeAspect="1"/>
          </p:cNvPicPr>
          <p:nvPr>
            <p:ph idx="1"/>
          </p:nvPr>
        </p:nvPicPr>
        <p:blipFill>
          <a:blip r:embed="rId3">
            <a:extLst>
              <a:ext uri="{28A0092B-C50C-407E-A947-70E740481C1C}">
                <a14:useLocalDpi xmlns:a14="http://schemas.microsoft.com/office/drawing/2010/main" val="0"/>
              </a:ext>
            </a:extLst>
          </a:blip>
          <a:srcRect l="-17140" r="-17140"/>
          <a:stretch>
            <a:fillRect/>
          </a:stretch>
        </p:blipFill>
        <p:spPr/>
      </p:pic>
    </p:spTree>
    <p:extLst>
      <p:ext uri="{BB962C8B-B14F-4D97-AF65-F5344CB8AC3E}">
        <p14:creationId xmlns:p14="http://schemas.microsoft.com/office/powerpoint/2010/main" val="12040829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IMG_1938.jpg"/>
          <p:cNvPicPr>
            <a:picLocks noGrp="1" noChangeAspect="1"/>
          </p:cNvPicPr>
          <p:nvPr>
            <p:ph idx="1"/>
          </p:nvPr>
        </p:nvPicPr>
        <p:blipFill rotWithShape="1">
          <a:blip r:embed="rId3">
            <a:extLst>
              <a:ext uri="{28A0092B-C50C-407E-A947-70E740481C1C}">
                <a14:useLocalDpi xmlns:a14="http://schemas.microsoft.com/office/drawing/2010/main" val="0"/>
              </a:ext>
            </a:extLst>
          </a:blip>
          <a:srcRect l="-1506" r="-3514"/>
          <a:stretch/>
        </p:blipFill>
        <p:spPr>
          <a:xfrm>
            <a:off x="864737" y="1843381"/>
            <a:ext cx="3067143" cy="32769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itle 1"/>
          <p:cNvSpPr>
            <a:spLocks noGrp="1"/>
          </p:cNvSpPr>
          <p:nvPr>
            <p:ph type="title"/>
          </p:nvPr>
        </p:nvSpPr>
        <p:spPr/>
        <p:txBody>
          <a:bodyPr/>
          <a:lstStyle/>
          <a:p>
            <a:r>
              <a:rPr lang="en-US"/>
              <a:t>Passwords! Data Security!</a:t>
            </a:r>
            <a:r>
              <a:rPr lang="en-US">
                <a:effectLst/>
              </a:rPr>
              <a:t> </a:t>
            </a:r>
            <a:endParaRPr lang="en-US"/>
          </a:p>
        </p:txBody>
      </p:sp>
      <p:sp>
        <p:nvSpPr>
          <p:cNvPr id="6" name="TextBox 5"/>
          <p:cNvSpPr txBox="1"/>
          <p:nvPr/>
        </p:nvSpPr>
        <p:spPr>
          <a:xfrm>
            <a:off x="4348198" y="3323452"/>
            <a:ext cx="391654" cy="543739"/>
          </a:xfrm>
          <a:prstGeom prst="rect">
            <a:avLst/>
          </a:prstGeom>
        </p:spPr>
        <p:txBody>
          <a:bodyPr vert="horz" lIns="91440" tIns="45720" rIns="91440" bIns="45720" rtlCol="0">
            <a:normAutofit/>
          </a:bodyPr>
          <a:lstStyle>
            <a:defPPr>
              <a:defRPr lang="en-US"/>
            </a:defPPr>
            <a:lvl1pPr indent="0" defTabSz="914400">
              <a:lnSpc>
                <a:spcPct val="90000"/>
              </a:lnSpc>
              <a:spcBef>
                <a:spcPct val="20000"/>
              </a:spcBef>
              <a:buClr>
                <a:schemeClr val="accent1"/>
              </a:buClr>
              <a:buSzPct val="100000"/>
              <a:buFont typeface="Arial"/>
              <a:buNone/>
              <a:defRPr sz="3200">
                <a:solidFill>
                  <a:schemeClr val="tx2"/>
                </a:solidFill>
              </a:defRPr>
            </a:lvl1pPr>
            <a:lvl2pPr marL="742950" indent="-285750">
              <a:spcBef>
                <a:spcPct val="20000"/>
              </a:spcBef>
              <a:buFont typeface="Arial"/>
              <a:buChar char="–"/>
              <a:defRPr sz="2800"/>
            </a:lvl2pPr>
            <a:lvl3pPr marL="1143000" indent="-228600">
              <a:spcBef>
                <a:spcPct val="20000"/>
              </a:spcBef>
              <a:buFont typeface="Arial"/>
              <a:buChar char="•"/>
              <a:defRPr sz="2400"/>
            </a:lvl3pPr>
            <a:lvl4pPr marL="1600200" indent="-228600">
              <a:spcBef>
                <a:spcPct val="20000"/>
              </a:spcBef>
              <a:buFont typeface="Arial"/>
              <a:buChar char="–"/>
              <a:defRPr sz="2000"/>
            </a:lvl4pPr>
            <a:lvl5pPr marL="2057400" indent="-228600">
              <a:spcBef>
                <a:spcPct val="20000"/>
              </a:spcBef>
              <a:buFont typeface="Arial"/>
              <a:buChar char="»"/>
              <a:defRPr sz="2000"/>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r>
              <a:rPr lang="en-US"/>
              <a:t>+</a:t>
            </a:r>
          </a:p>
        </p:txBody>
      </p:sp>
      <p:sp>
        <p:nvSpPr>
          <p:cNvPr id="7" name="TextBox 6"/>
          <p:cNvSpPr txBox="1"/>
          <p:nvPr/>
        </p:nvSpPr>
        <p:spPr>
          <a:xfrm>
            <a:off x="4938237" y="3339878"/>
            <a:ext cx="3628141" cy="780663"/>
          </a:xfrm>
          <a:prstGeom prst="rect">
            <a:avLst/>
          </a:prstGeom>
        </p:spPr>
        <p:txBody>
          <a:bodyPr vert="horz" lIns="91440" tIns="45720" rIns="91440" bIns="45720" rtlCol="0">
            <a:normAutofit/>
          </a:bodyPr>
          <a:lstStyle>
            <a:defPPr>
              <a:defRPr lang="en-US"/>
            </a:defPPr>
            <a:lvl1pPr indent="0" defTabSz="914400">
              <a:spcBef>
                <a:spcPct val="20000"/>
              </a:spcBef>
              <a:buClr>
                <a:schemeClr val="accent1"/>
              </a:buClr>
              <a:buSzPct val="100000"/>
              <a:buFont typeface="Arial"/>
              <a:buNone/>
              <a:defRPr sz="3200">
                <a:solidFill>
                  <a:schemeClr val="tx2"/>
                </a:solidFill>
              </a:defRPr>
            </a:lvl1pPr>
            <a:lvl2pPr marL="742950" indent="-285750">
              <a:spcBef>
                <a:spcPct val="20000"/>
              </a:spcBef>
              <a:buFont typeface="Arial"/>
              <a:buChar char="–"/>
              <a:defRPr sz="2800"/>
            </a:lvl2pPr>
            <a:lvl3pPr marL="1143000" indent="-228600">
              <a:spcBef>
                <a:spcPct val="20000"/>
              </a:spcBef>
              <a:buFont typeface="Arial"/>
              <a:buChar char="•"/>
              <a:defRPr sz="2400"/>
            </a:lvl3pPr>
            <a:lvl4pPr marL="1600200" indent="-228600">
              <a:spcBef>
                <a:spcPct val="20000"/>
              </a:spcBef>
              <a:buFont typeface="Arial"/>
              <a:buChar char="–"/>
              <a:defRPr sz="2000"/>
            </a:lvl4pPr>
            <a:lvl5pPr marL="2057400" indent="-228600">
              <a:spcBef>
                <a:spcPct val="20000"/>
              </a:spcBef>
              <a:buFont typeface="Arial"/>
              <a:buChar char="»"/>
              <a:defRPr sz="2000"/>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pPr>
              <a:lnSpc>
                <a:spcPct val="90000"/>
              </a:lnSpc>
            </a:pPr>
            <a:r>
              <a:rPr lang="en-US"/>
              <a:t>Year Bean was born</a:t>
            </a:r>
          </a:p>
        </p:txBody>
      </p:sp>
      <p:sp>
        <p:nvSpPr>
          <p:cNvPr id="8" name="TextBox 7"/>
          <p:cNvSpPr txBox="1"/>
          <p:nvPr/>
        </p:nvSpPr>
        <p:spPr>
          <a:xfrm>
            <a:off x="4591407" y="4516976"/>
            <a:ext cx="4218180" cy="1206609"/>
          </a:xfrm>
          <a:prstGeom prst="rect">
            <a:avLst/>
          </a:prstGeom>
        </p:spPr>
        <p:txBody>
          <a:bodyPr vert="horz" lIns="91440" tIns="45720" rIns="91440" bIns="45720" rtlCol="0">
            <a:normAutofit fontScale="92500"/>
          </a:bodyPr>
          <a:lstStyle>
            <a:defPPr>
              <a:defRPr lang="en-US"/>
            </a:defPPr>
            <a:lvl1pPr indent="0" defTabSz="914400">
              <a:spcBef>
                <a:spcPct val="20000"/>
              </a:spcBef>
              <a:buClr>
                <a:schemeClr val="accent1"/>
              </a:buClr>
              <a:buSzPct val="100000"/>
              <a:buFont typeface="Arial"/>
              <a:buNone/>
              <a:defRPr sz="2400">
                <a:solidFill>
                  <a:schemeClr val="tx2"/>
                </a:solidFill>
              </a:defRPr>
            </a:lvl1pPr>
            <a:lvl2pPr marL="742950" indent="-285750">
              <a:spcBef>
                <a:spcPct val="20000"/>
              </a:spcBef>
              <a:buFont typeface="Arial"/>
              <a:buChar char="–"/>
              <a:defRPr sz="2800"/>
            </a:lvl2pPr>
            <a:lvl3pPr marL="1143000" indent="-228600">
              <a:spcBef>
                <a:spcPct val="20000"/>
              </a:spcBef>
              <a:buFont typeface="Arial"/>
              <a:buChar char="•"/>
              <a:defRPr sz="2400"/>
            </a:lvl3pPr>
            <a:lvl4pPr marL="1600200" indent="-228600">
              <a:spcBef>
                <a:spcPct val="20000"/>
              </a:spcBef>
              <a:buFont typeface="Arial"/>
              <a:buChar char="–"/>
              <a:defRPr sz="2000"/>
            </a:lvl4pPr>
            <a:lvl5pPr marL="2057400" indent="-228600">
              <a:spcBef>
                <a:spcPct val="20000"/>
              </a:spcBef>
              <a:buFont typeface="Arial"/>
              <a:buChar char="»"/>
              <a:defRPr sz="2000"/>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r>
              <a:rPr lang="en-US" sz="3200"/>
              <a:t>Password: Bean2014</a:t>
            </a:r>
          </a:p>
          <a:p>
            <a:r>
              <a:rPr lang="en-US" sz="3200"/>
              <a:t> - </a:t>
            </a:r>
            <a:r>
              <a:rPr lang="en-US" sz="2600"/>
              <a:t>crackable in under 1 minute!</a:t>
            </a:r>
          </a:p>
          <a:p>
            <a:endParaRPr lang="en-US"/>
          </a:p>
        </p:txBody>
      </p:sp>
    </p:spTree>
    <p:extLst>
      <p:ext uri="{BB962C8B-B14F-4D97-AF65-F5344CB8AC3E}">
        <p14:creationId xmlns:p14="http://schemas.microsoft.com/office/powerpoint/2010/main" val="2384945280"/>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68828" y="2498438"/>
            <a:ext cx="7174679" cy="1206021"/>
          </a:xfrm>
        </p:spPr>
        <p:txBody>
          <a:bodyPr/>
          <a:lstStyle/>
          <a:p>
            <a:pPr marL="0" indent="0">
              <a:buNone/>
            </a:pPr>
            <a:r>
              <a:rPr lang="en-US"/>
              <a:t>+ birth year + !! = Bean2014!! </a:t>
            </a:r>
          </a:p>
          <a:p>
            <a:pPr marL="0" indent="0">
              <a:buNone/>
            </a:pPr>
            <a:r>
              <a:rPr lang="en-US"/>
              <a:t>			- crackable in 5 hours!</a:t>
            </a:r>
          </a:p>
          <a:p>
            <a:pPr marL="0" indent="0">
              <a:buNone/>
            </a:pPr>
            <a:endParaRPr lang="en-US"/>
          </a:p>
        </p:txBody>
      </p:sp>
      <p:sp>
        <p:nvSpPr>
          <p:cNvPr id="2" name="Title 1"/>
          <p:cNvSpPr>
            <a:spLocks noGrp="1"/>
          </p:cNvSpPr>
          <p:nvPr>
            <p:ph type="title"/>
          </p:nvPr>
        </p:nvSpPr>
        <p:spPr/>
        <p:txBody>
          <a:bodyPr/>
          <a:lstStyle/>
          <a:p>
            <a:r>
              <a:rPr lang="en-US"/>
              <a:t>Crack your Passwords!</a:t>
            </a:r>
          </a:p>
        </p:txBody>
      </p:sp>
      <p:pic>
        <p:nvPicPr>
          <p:cNvPr id="4" name="Content Placeholder 4" descr="IMG_1938.jpg"/>
          <p:cNvPicPr>
            <a:picLocks noChangeAspect="1"/>
          </p:cNvPicPr>
          <p:nvPr/>
        </p:nvPicPr>
        <p:blipFill rotWithShape="1">
          <a:blip r:embed="rId3">
            <a:extLst>
              <a:ext uri="{28A0092B-C50C-407E-A947-70E740481C1C}">
                <a14:useLocalDpi xmlns:a14="http://schemas.microsoft.com/office/drawing/2010/main" val="0"/>
              </a:ext>
            </a:extLst>
          </a:blip>
          <a:srcRect l="-1506" r="-3514"/>
          <a:stretch/>
        </p:blipFill>
        <p:spPr>
          <a:xfrm>
            <a:off x="418841" y="2491861"/>
            <a:ext cx="1134979" cy="121259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Content Placeholder 4" descr="IMG_1938.jpg"/>
          <p:cNvPicPr>
            <a:picLocks noChangeAspect="1"/>
          </p:cNvPicPr>
          <p:nvPr/>
        </p:nvPicPr>
        <p:blipFill rotWithShape="1">
          <a:blip r:embed="rId3">
            <a:extLst>
              <a:ext uri="{28A0092B-C50C-407E-A947-70E740481C1C}">
                <a14:useLocalDpi xmlns:a14="http://schemas.microsoft.com/office/drawing/2010/main" val="0"/>
              </a:ext>
            </a:extLst>
          </a:blip>
          <a:srcRect l="-1506" r="-3514"/>
          <a:stretch/>
        </p:blipFill>
        <p:spPr>
          <a:xfrm>
            <a:off x="418841" y="3856859"/>
            <a:ext cx="1134979" cy="121259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Content Placeholder 4" descr="IMG_1938.jpg"/>
          <p:cNvPicPr>
            <a:picLocks noChangeAspect="1"/>
          </p:cNvPicPr>
          <p:nvPr/>
        </p:nvPicPr>
        <p:blipFill rotWithShape="1">
          <a:blip r:embed="rId3">
            <a:extLst>
              <a:ext uri="{28A0092B-C50C-407E-A947-70E740481C1C}">
                <a14:useLocalDpi xmlns:a14="http://schemas.microsoft.com/office/drawing/2010/main" val="0"/>
              </a:ext>
            </a:extLst>
          </a:blip>
          <a:srcRect l="-1506" r="-3514"/>
          <a:stretch/>
        </p:blipFill>
        <p:spPr>
          <a:xfrm>
            <a:off x="418841" y="5251686"/>
            <a:ext cx="1134979" cy="121259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Content Placeholder 2"/>
          <p:cNvSpPr txBox="1">
            <a:spLocks/>
          </p:cNvSpPr>
          <p:nvPr/>
        </p:nvSpPr>
        <p:spPr>
          <a:xfrm>
            <a:off x="1768828" y="3856859"/>
            <a:ext cx="7174679" cy="1206021"/>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defTabSz="914400">
              <a:buClr>
                <a:schemeClr val="accent1"/>
              </a:buClr>
              <a:buSzPct val="100000"/>
              <a:buNone/>
            </a:pPr>
            <a:r>
              <a:rPr lang="en-US" sz="2400">
                <a:solidFill>
                  <a:schemeClr val="tx2"/>
                </a:solidFill>
              </a:rPr>
              <a:t>+ “born in 2014” + !! = Beanbornin2014!! </a:t>
            </a:r>
          </a:p>
          <a:p>
            <a:pPr marL="0" indent="0" defTabSz="914400">
              <a:buClr>
                <a:schemeClr val="accent1"/>
              </a:buClr>
              <a:buSzPct val="100000"/>
              <a:buNone/>
            </a:pPr>
            <a:r>
              <a:rPr lang="en-US" sz="2400">
                <a:solidFill>
                  <a:schemeClr val="tx2"/>
                </a:solidFill>
              </a:rPr>
              <a:t>			- crackable in 5772 years!</a:t>
            </a:r>
          </a:p>
          <a:p>
            <a:pPr marL="0" indent="0">
              <a:buFont typeface="Arial"/>
              <a:buNone/>
            </a:pPr>
            <a:endParaRPr lang="en-US"/>
          </a:p>
        </p:txBody>
      </p:sp>
      <p:sp>
        <p:nvSpPr>
          <p:cNvPr id="9" name="Content Placeholder 2"/>
          <p:cNvSpPr txBox="1">
            <a:spLocks/>
          </p:cNvSpPr>
          <p:nvPr/>
        </p:nvSpPr>
        <p:spPr>
          <a:xfrm>
            <a:off x="1768828" y="5229218"/>
            <a:ext cx="7174679" cy="1206021"/>
          </a:xfrm>
          <a:prstGeom prst="rect">
            <a:avLst/>
          </a:prstGeom>
        </p:spPr>
        <p:txBody>
          <a:bodyPr vert="horz" lIns="91440" tIns="45720" rIns="91440" bIns="45720" rtlCol="0">
            <a:normAutofit/>
          </a:bodyPr>
          <a:lstStyle>
            <a:defPPr>
              <a:defRPr lang="en-US"/>
            </a:defPPr>
            <a:lvl1pPr indent="0" defTabSz="914400">
              <a:spcBef>
                <a:spcPct val="20000"/>
              </a:spcBef>
              <a:buClr>
                <a:schemeClr val="accent1"/>
              </a:buClr>
              <a:buSzPct val="100000"/>
              <a:buFont typeface="Arial"/>
              <a:buNone/>
              <a:defRPr sz="2400">
                <a:solidFill>
                  <a:schemeClr val="tx2"/>
                </a:solidFill>
              </a:defRPr>
            </a:lvl1pPr>
            <a:lvl2pPr marL="742950" indent="-285750">
              <a:spcBef>
                <a:spcPct val="20000"/>
              </a:spcBef>
              <a:buFont typeface="Arial"/>
              <a:buChar char="–"/>
              <a:defRPr sz="2800"/>
            </a:lvl2pPr>
            <a:lvl3pPr marL="1143000" indent="-228600">
              <a:spcBef>
                <a:spcPct val="20000"/>
              </a:spcBef>
              <a:buFont typeface="Arial"/>
              <a:buChar char="•"/>
              <a:defRPr sz="2400"/>
            </a:lvl3pPr>
            <a:lvl4pPr marL="1600200" indent="-228600">
              <a:spcBef>
                <a:spcPct val="20000"/>
              </a:spcBef>
              <a:buFont typeface="Arial"/>
              <a:buChar char="–"/>
              <a:defRPr sz="2000"/>
            </a:lvl4pPr>
            <a:lvl5pPr marL="2057400" indent="-228600">
              <a:spcBef>
                <a:spcPct val="20000"/>
              </a:spcBef>
              <a:buFont typeface="Arial"/>
              <a:buChar char="»"/>
              <a:defRPr sz="2000"/>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r>
              <a:rPr lang="en-US"/>
              <a:t>IlovemydogBean2014!</a:t>
            </a:r>
          </a:p>
          <a:p>
            <a:r>
              <a:rPr lang="en-US"/>
              <a:t>			- crackable in 4 million years!</a:t>
            </a:r>
          </a:p>
          <a:p>
            <a:endParaRPr lang="en-US"/>
          </a:p>
        </p:txBody>
      </p:sp>
    </p:spTree>
    <p:extLst>
      <p:ext uri="{BB962C8B-B14F-4D97-AF65-F5344CB8AC3E}">
        <p14:creationId xmlns:p14="http://schemas.microsoft.com/office/powerpoint/2010/main" val="3277195117"/>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72067" y="2526857"/>
            <a:ext cx="7408333" cy="3450696"/>
          </a:xfrm>
        </p:spPr>
        <p:txBody>
          <a:bodyPr/>
          <a:lstStyle/>
          <a:p>
            <a:endParaRPr lang="en-US"/>
          </a:p>
          <a:p>
            <a:pPr marL="0" lvl="0" indent="0" algn="ctr">
              <a:buNone/>
            </a:pPr>
            <a:r>
              <a:rPr lang="en-US" sz="2800"/>
              <a:t>IlovemydogBean2014!</a:t>
            </a:r>
          </a:p>
          <a:p>
            <a:endParaRPr lang="en-US"/>
          </a:p>
          <a:p>
            <a:pPr marL="0" indent="0">
              <a:buNone/>
            </a:pPr>
            <a:r>
              <a:rPr lang="en-US"/>
              <a:t>Long passphrases drawn from a mix of the alphabet, numbers and special characters take much longer to crack than shorter alphanumeric passwords. The key to success is to create a long and </a:t>
            </a:r>
            <a:r>
              <a:rPr lang="en-US" b="1"/>
              <a:t>memorable passphrase.</a:t>
            </a:r>
            <a:endParaRPr lang="en-US"/>
          </a:p>
          <a:p>
            <a:pPr marL="0" indent="0">
              <a:buNone/>
            </a:pPr>
            <a:endParaRPr lang="en-US"/>
          </a:p>
        </p:txBody>
      </p:sp>
      <p:sp>
        <p:nvSpPr>
          <p:cNvPr id="2" name="Title 1"/>
          <p:cNvSpPr>
            <a:spLocks noGrp="1"/>
          </p:cNvSpPr>
          <p:nvPr>
            <p:ph type="title"/>
          </p:nvPr>
        </p:nvSpPr>
        <p:spPr/>
        <p:txBody>
          <a:bodyPr/>
          <a:lstStyle/>
          <a:p>
            <a:r>
              <a:rPr lang="en-US"/>
              <a:t>Memorable Passphrases</a:t>
            </a:r>
          </a:p>
        </p:txBody>
      </p:sp>
    </p:spTree>
    <p:extLst>
      <p:ext uri="{BB962C8B-B14F-4D97-AF65-F5344CB8AC3E}">
        <p14:creationId xmlns:p14="http://schemas.microsoft.com/office/powerpoint/2010/main" val="2000128683"/>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16117" y="3326245"/>
            <a:ext cx="8077725" cy="3450696"/>
          </a:xfrm>
        </p:spPr>
        <p:txBody>
          <a:bodyPr>
            <a:normAutofit fontScale="85000" lnSpcReduction="10000"/>
          </a:bodyPr>
          <a:lstStyle/>
          <a:p>
            <a:pPr marL="0" indent="0">
              <a:buNone/>
            </a:pPr>
            <a:endParaRPr lang="en-US" u="sng">
              <a:hlinkClick r:id="rId3"/>
            </a:endParaRPr>
          </a:p>
          <a:p>
            <a:pPr marL="0" indent="0">
              <a:buNone/>
            </a:pPr>
            <a:endParaRPr lang="en-US" u="sng">
              <a:hlinkClick r:id="rId3"/>
            </a:endParaRPr>
          </a:p>
          <a:p>
            <a:pPr marL="0" indent="0">
              <a:buNone/>
            </a:pPr>
            <a:endParaRPr lang="en-US" u="sng">
              <a:hlinkClick r:id="rId3"/>
            </a:endParaRPr>
          </a:p>
          <a:p>
            <a:pPr marL="0" indent="0">
              <a:buNone/>
            </a:pPr>
            <a:endParaRPr lang="en-US" u="sng">
              <a:hlinkClick r:id="rId3"/>
            </a:endParaRPr>
          </a:p>
          <a:p>
            <a:pPr marL="0" indent="0">
              <a:buNone/>
            </a:pPr>
            <a:endParaRPr lang="en-US" u="sng">
              <a:hlinkClick r:id="rId3"/>
            </a:endParaRPr>
          </a:p>
          <a:p>
            <a:pPr marL="0" indent="0">
              <a:buNone/>
            </a:pPr>
            <a:endParaRPr lang="en-US" u="sng">
              <a:hlinkClick r:id="rId3"/>
            </a:endParaRPr>
          </a:p>
          <a:p>
            <a:pPr marL="0" indent="0">
              <a:buNone/>
            </a:pPr>
            <a:endParaRPr lang="en-US" u="sng">
              <a:hlinkClick r:id="rId3"/>
            </a:endParaRPr>
          </a:p>
          <a:p>
            <a:pPr marL="0" indent="0">
              <a:buNone/>
            </a:pPr>
            <a:endParaRPr lang="en-US" u="sng">
              <a:hlinkClick r:id="rId3"/>
            </a:endParaRPr>
          </a:p>
          <a:p>
            <a:pPr marL="0" indent="0">
              <a:buNone/>
            </a:pPr>
            <a:endParaRPr lang="en-US" u="sng">
              <a:hlinkClick r:id="rId3"/>
            </a:endParaRPr>
          </a:p>
          <a:p>
            <a:pPr marL="0" indent="0">
              <a:buNone/>
            </a:pPr>
            <a:r>
              <a:rPr lang="en-US" sz="2400" u="sng">
                <a:hlinkClick r:id="rId3"/>
              </a:rPr>
              <a:t>https://www-ssl.intel.com/content/www/us/en/forms/passwordwin.html</a:t>
            </a:r>
            <a:endParaRPr lang="en-US" sz="2400"/>
          </a:p>
          <a:p>
            <a:endParaRPr lang="en-US"/>
          </a:p>
        </p:txBody>
      </p:sp>
      <p:sp>
        <p:nvSpPr>
          <p:cNvPr id="2" name="Title 1"/>
          <p:cNvSpPr>
            <a:spLocks noGrp="1"/>
          </p:cNvSpPr>
          <p:nvPr>
            <p:ph type="title"/>
          </p:nvPr>
        </p:nvSpPr>
        <p:spPr/>
        <p:txBody>
          <a:bodyPr/>
          <a:lstStyle/>
          <a:p>
            <a:r>
              <a:rPr lang="en-US"/>
              <a:t>Test Out Your Passwords</a:t>
            </a:r>
          </a:p>
        </p:txBody>
      </p:sp>
      <p:pic>
        <p:nvPicPr>
          <p:cNvPr id="4" name="Picture 3" descr="Hackable or Crackable.tif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57429" y="2538966"/>
            <a:ext cx="4613267" cy="36576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717591629"/>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onsulting network diagram image"/>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78188" y="2292546"/>
            <a:ext cx="4485863" cy="3743605"/>
          </a:xfrm>
          <a:prstGeom prst="rect">
            <a:avLst/>
          </a:prstGeom>
          <a:noFill/>
          <a:ln>
            <a:noFill/>
          </a:ln>
        </p:spPr>
      </p:pic>
      <p:sp>
        <p:nvSpPr>
          <p:cNvPr id="2" name="Title 1"/>
          <p:cNvSpPr>
            <a:spLocks noGrp="1"/>
          </p:cNvSpPr>
          <p:nvPr>
            <p:ph type="title"/>
          </p:nvPr>
        </p:nvSpPr>
        <p:spPr/>
        <p:txBody>
          <a:bodyPr>
            <a:normAutofit/>
          </a:bodyPr>
          <a:lstStyle/>
          <a:p>
            <a:r>
              <a:rPr lang="en-US"/>
              <a:t>Identifying Office Hardware</a:t>
            </a:r>
          </a:p>
        </p:txBody>
      </p:sp>
    </p:spTree>
    <p:extLst>
      <p:ext uri="{BB962C8B-B14F-4D97-AF65-F5344CB8AC3E}">
        <p14:creationId xmlns:p14="http://schemas.microsoft.com/office/powerpoint/2010/main" val="4277922425"/>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1835" y="1945928"/>
            <a:ext cx="7408333" cy="3450696"/>
          </a:xfrm>
        </p:spPr>
        <p:txBody>
          <a:bodyPr/>
          <a:lstStyle/>
          <a:p>
            <a:pPr marL="0" indent="0">
              <a:buNone/>
            </a:pPr>
            <a:r>
              <a:rPr lang="en-US" sz="2800" dirty="0"/>
              <a:t>Our internet is down!</a:t>
            </a:r>
          </a:p>
          <a:p>
            <a:endParaRPr lang="en-US" dirty="0"/>
          </a:p>
        </p:txBody>
      </p:sp>
      <p:sp>
        <p:nvSpPr>
          <p:cNvPr id="2" name="Title 1"/>
          <p:cNvSpPr>
            <a:spLocks noGrp="1"/>
          </p:cNvSpPr>
          <p:nvPr>
            <p:ph type="title"/>
          </p:nvPr>
        </p:nvSpPr>
        <p:spPr/>
        <p:txBody>
          <a:bodyPr/>
          <a:lstStyle/>
          <a:p>
            <a:r>
              <a:rPr lang="en-US"/>
              <a:t>Issue!</a:t>
            </a:r>
          </a:p>
        </p:txBody>
      </p:sp>
      <p:pic>
        <p:nvPicPr>
          <p:cNvPr id="4" name="Picture 3" descr="internetdow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0128" y="2748912"/>
            <a:ext cx="4593956" cy="338409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474137784"/>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0233" y="2256658"/>
            <a:ext cx="3492673" cy="3450696"/>
          </a:xfrm>
        </p:spPr>
        <p:txBody>
          <a:bodyPr>
            <a:normAutofit/>
          </a:bodyPr>
          <a:lstStyle/>
          <a:p>
            <a:pPr marL="57150" indent="0">
              <a:buNone/>
            </a:pPr>
            <a:r>
              <a:rPr lang="en-US" sz="2800" dirty="0"/>
              <a:t>Are all of the components turned on and are all cables plugged in tight?</a:t>
            </a:r>
          </a:p>
          <a:p>
            <a:pPr marL="57150" indent="0">
              <a:buNone/>
            </a:pPr>
            <a:endParaRPr lang="en-US" dirty="0"/>
          </a:p>
        </p:txBody>
      </p:sp>
      <p:sp>
        <p:nvSpPr>
          <p:cNvPr id="2" name="Title 1"/>
          <p:cNvSpPr>
            <a:spLocks noGrp="1"/>
          </p:cNvSpPr>
          <p:nvPr>
            <p:ph type="title"/>
          </p:nvPr>
        </p:nvSpPr>
        <p:spPr/>
        <p:txBody>
          <a:bodyPr/>
          <a:lstStyle/>
          <a:p>
            <a:r>
              <a:rPr lang="en-US"/>
              <a:t>Troubleshooting</a:t>
            </a:r>
          </a:p>
        </p:txBody>
      </p:sp>
      <p:pic>
        <p:nvPicPr>
          <p:cNvPr id="4" name="Picture 3" descr="cable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77093" y="2742525"/>
            <a:ext cx="4087355" cy="306157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71306437"/>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3689" y="3147824"/>
            <a:ext cx="5042036" cy="3518738"/>
          </a:xfrm>
        </p:spPr>
        <p:txBody>
          <a:bodyPr>
            <a:normAutofit/>
          </a:bodyPr>
          <a:lstStyle/>
          <a:p>
            <a:pPr marL="457200" lvl="1" indent="0">
              <a:buNone/>
            </a:pPr>
            <a:endParaRPr lang="en-US" dirty="0"/>
          </a:p>
          <a:p>
            <a:pPr marL="971550" lvl="1" indent="-514350">
              <a:buFont typeface="+mj-lt"/>
              <a:buAutoNum type="arabicPeriod"/>
            </a:pPr>
            <a:r>
              <a:rPr lang="en-US" dirty="0"/>
              <a:t>Router - make sure all of your </a:t>
            </a:r>
            <a:r>
              <a:rPr lang="en-US" dirty="0" smtClean="0"/>
              <a:t>lights </a:t>
            </a:r>
            <a:r>
              <a:rPr lang="en-US" dirty="0"/>
              <a:t>are green.</a:t>
            </a:r>
          </a:p>
          <a:p>
            <a:pPr marL="971550" lvl="1" indent="-514350">
              <a:buFont typeface="+mj-lt"/>
              <a:buAutoNum type="arabicPeriod"/>
            </a:pPr>
            <a:r>
              <a:rPr lang="en-US" dirty="0"/>
              <a:t>Firewall and/or Switch if you have one</a:t>
            </a:r>
          </a:p>
          <a:p>
            <a:pPr marL="971550" lvl="1" indent="-514350">
              <a:buFont typeface="+mj-lt"/>
              <a:buAutoNum type="arabicPeriod"/>
            </a:pPr>
            <a:r>
              <a:rPr lang="en-US" dirty="0"/>
              <a:t>Server</a:t>
            </a:r>
          </a:p>
          <a:p>
            <a:pPr marL="971550" lvl="1" indent="-514350">
              <a:buFont typeface="+mj-lt"/>
              <a:buAutoNum type="arabicPeriod"/>
            </a:pPr>
            <a:r>
              <a:rPr lang="en-US" dirty="0"/>
              <a:t>Computer</a:t>
            </a:r>
          </a:p>
          <a:p>
            <a:pPr marL="457200" lvl="1" indent="0">
              <a:buNone/>
            </a:pPr>
            <a:endParaRPr lang="en-US" dirty="0"/>
          </a:p>
        </p:txBody>
      </p:sp>
      <p:sp>
        <p:nvSpPr>
          <p:cNvPr id="2" name="Title 1"/>
          <p:cNvSpPr>
            <a:spLocks noGrp="1"/>
          </p:cNvSpPr>
          <p:nvPr>
            <p:ph type="title"/>
          </p:nvPr>
        </p:nvSpPr>
        <p:spPr/>
        <p:txBody>
          <a:bodyPr/>
          <a:lstStyle/>
          <a:p>
            <a:r>
              <a:rPr lang="en-US"/>
              <a:t>Troubleshooting </a:t>
            </a:r>
            <a:r>
              <a:rPr lang="en-US" sz="2400"/>
              <a:t>cont.</a:t>
            </a:r>
          </a:p>
        </p:txBody>
      </p:sp>
      <p:pic>
        <p:nvPicPr>
          <p:cNvPr id="4" name="Picture 3" descr="onsulting network diagram image"/>
          <p:cNvPicPr>
            <a:picLocks noChangeAspect="1"/>
          </p:cNvPicPr>
          <p:nvPr/>
        </p:nvPicPr>
        <p:blipFill rotWithShape="1">
          <a:blip r:embed="rId3">
            <a:extLst>
              <a:ext uri="{28A0092B-C50C-407E-A947-70E740481C1C}">
                <a14:useLocalDpi xmlns:a14="http://schemas.microsoft.com/office/drawing/2010/main" val="0"/>
              </a:ext>
            </a:extLst>
          </a:blip>
          <a:srcRect l="34687" t="-1" b="2989"/>
          <a:stretch/>
        </p:blipFill>
        <p:spPr bwMode="auto">
          <a:xfrm>
            <a:off x="5448245" y="2593916"/>
            <a:ext cx="3439985" cy="4264084"/>
          </a:xfrm>
          <a:prstGeom prst="rect">
            <a:avLst/>
          </a:prstGeom>
          <a:noFill/>
          <a:ln>
            <a:noFill/>
          </a:ln>
        </p:spPr>
      </p:pic>
      <p:sp>
        <p:nvSpPr>
          <p:cNvPr id="7" name="Content Placeholder 2"/>
          <p:cNvSpPr txBox="1">
            <a:spLocks/>
          </p:cNvSpPr>
          <p:nvPr/>
        </p:nvSpPr>
        <p:spPr>
          <a:xfrm>
            <a:off x="341242" y="2323715"/>
            <a:ext cx="5495785" cy="1391527"/>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r>
              <a:rPr lang="en-US" sz="2800">
                <a:solidFill>
                  <a:schemeClr val="tx2"/>
                </a:solidFill>
              </a:rPr>
              <a:t>Shut down all devices and restart them in this order.</a:t>
            </a:r>
          </a:p>
        </p:txBody>
      </p:sp>
    </p:spTree>
    <p:extLst>
      <p:ext uri="{BB962C8B-B14F-4D97-AF65-F5344CB8AC3E}">
        <p14:creationId xmlns:p14="http://schemas.microsoft.com/office/powerpoint/2010/main" val="845366050"/>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odem computer.png"/>
          <p:cNvPicPr>
            <a:picLocks noChangeAspect="1"/>
          </p:cNvPicPr>
          <p:nvPr/>
        </p:nvPicPr>
        <p:blipFill rotWithShape="1">
          <a:blip r:embed="rId3">
            <a:extLst>
              <a:ext uri="{28A0092B-C50C-407E-A947-70E740481C1C}">
                <a14:useLocalDpi xmlns:a14="http://schemas.microsoft.com/office/drawing/2010/main" val="0"/>
              </a:ext>
            </a:extLst>
          </a:blip>
          <a:srcRect l="20684"/>
          <a:stretch/>
        </p:blipFill>
        <p:spPr>
          <a:xfrm>
            <a:off x="1816223" y="3119045"/>
            <a:ext cx="6738929" cy="2832100"/>
          </a:xfrm>
          <a:prstGeom prst="rect">
            <a:avLst/>
          </a:prstGeom>
        </p:spPr>
      </p:pic>
      <p:sp>
        <p:nvSpPr>
          <p:cNvPr id="3" name="Content Placeholder 2"/>
          <p:cNvSpPr>
            <a:spLocks noGrp="1"/>
          </p:cNvSpPr>
          <p:nvPr>
            <p:ph idx="1"/>
          </p:nvPr>
        </p:nvSpPr>
        <p:spPr>
          <a:xfrm>
            <a:off x="1416526" y="3119045"/>
            <a:ext cx="5474408" cy="1675238"/>
          </a:xfrm>
        </p:spPr>
        <p:txBody>
          <a:bodyPr>
            <a:normAutofit/>
          </a:bodyPr>
          <a:lstStyle/>
          <a:p>
            <a:pPr marL="57150" indent="0">
              <a:buNone/>
            </a:pPr>
            <a:r>
              <a:rPr lang="en-US" sz="3600"/>
              <a:t>Direct Connection</a:t>
            </a:r>
          </a:p>
          <a:p>
            <a:pPr marL="57150" indent="0">
              <a:buNone/>
            </a:pPr>
            <a:endParaRPr lang="en-US"/>
          </a:p>
          <a:p>
            <a:pPr marL="57150" indent="0">
              <a:buNone/>
            </a:pPr>
            <a:r>
              <a:rPr lang="en-US"/>
              <a:t> </a:t>
            </a:r>
          </a:p>
          <a:p>
            <a:pPr marL="57150" indent="0">
              <a:buNone/>
            </a:pPr>
            <a:endParaRPr lang="en-US"/>
          </a:p>
          <a:p>
            <a:pPr marL="57150" indent="0">
              <a:buNone/>
            </a:pPr>
            <a:endParaRPr lang="en-US"/>
          </a:p>
          <a:p>
            <a:pPr marL="57150" indent="0">
              <a:buNone/>
            </a:pPr>
            <a:endParaRPr lang="en-US"/>
          </a:p>
        </p:txBody>
      </p:sp>
      <p:sp>
        <p:nvSpPr>
          <p:cNvPr id="2" name="Title 1"/>
          <p:cNvSpPr>
            <a:spLocks noGrp="1"/>
          </p:cNvSpPr>
          <p:nvPr>
            <p:ph type="title"/>
          </p:nvPr>
        </p:nvSpPr>
        <p:spPr>
          <a:xfrm>
            <a:off x="457200" y="247618"/>
            <a:ext cx="8229600" cy="1143000"/>
          </a:xfrm>
        </p:spPr>
        <p:txBody>
          <a:bodyPr/>
          <a:lstStyle/>
          <a:p>
            <a:r>
              <a:rPr lang="en-US"/>
              <a:t>Troubleshooting </a:t>
            </a:r>
            <a:r>
              <a:rPr lang="en-US" sz="2400"/>
              <a:t>cont.</a:t>
            </a:r>
            <a:endParaRPr lang="en-US"/>
          </a:p>
        </p:txBody>
      </p:sp>
    </p:spTree>
    <p:extLst>
      <p:ext uri="{BB962C8B-B14F-4D97-AF65-F5344CB8AC3E}">
        <p14:creationId xmlns:p14="http://schemas.microsoft.com/office/powerpoint/2010/main" val="3902037176"/>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hinking.tiff"/>
          <p:cNvPicPr>
            <a:picLocks noChangeAspect="1"/>
          </p:cNvPicPr>
          <p:nvPr/>
        </p:nvPicPr>
        <p:blipFill rotWithShape="1">
          <a:blip r:embed="rId3">
            <a:extLst>
              <a:ext uri="{28A0092B-C50C-407E-A947-70E740481C1C}">
                <a14:useLocalDpi xmlns:a14="http://schemas.microsoft.com/office/drawing/2010/main" val="0"/>
              </a:ext>
            </a:extLst>
          </a:blip>
          <a:srcRect r="3341"/>
          <a:stretch/>
        </p:blipFill>
        <p:spPr>
          <a:xfrm>
            <a:off x="4339422" y="3105698"/>
            <a:ext cx="3875653" cy="3387531"/>
          </a:xfrm>
          <a:prstGeom prst="rect">
            <a:avLst/>
          </a:prstGeom>
        </p:spPr>
      </p:pic>
      <p:sp>
        <p:nvSpPr>
          <p:cNvPr id="3" name="Content Placeholder 2"/>
          <p:cNvSpPr>
            <a:spLocks noGrp="1"/>
          </p:cNvSpPr>
          <p:nvPr>
            <p:ph idx="1"/>
          </p:nvPr>
        </p:nvSpPr>
        <p:spPr>
          <a:xfrm>
            <a:off x="594511" y="2580897"/>
            <a:ext cx="4729072" cy="3450696"/>
          </a:xfrm>
        </p:spPr>
        <p:txBody>
          <a:bodyPr/>
          <a:lstStyle/>
          <a:p>
            <a:pPr marL="0" indent="0">
              <a:buNone/>
            </a:pPr>
            <a:r>
              <a:rPr lang="en-US" sz="2800"/>
              <a:t>Can you name your Internet Service Provider? </a:t>
            </a:r>
          </a:p>
          <a:p>
            <a:pPr marL="0" indent="0">
              <a:buNone/>
            </a:pPr>
            <a:r>
              <a:rPr lang="en-US" sz="2800"/>
              <a:t>Or your web/email hosting Provider? </a:t>
            </a:r>
          </a:p>
          <a:p>
            <a:pPr marL="0" indent="0">
              <a:buNone/>
            </a:pPr>
            <a:r>
              <a:rPr lang="en-US" sz="2800"/>
              <a:t>Are they the same?</a:t>
            </a:r>
          </a:p>
          <a:p>
            <a:endParaRPr lang="en-US"/>
          </a:p>
        </p:txBody>
      </p:sp>
      <p:sp>
        <p:nvSpPr>
          <p:cNvPr id="2" name="Title 1"/>
          <p:cNvSpPr>
            <a:spLocks noGrp="1"/>
          </p:cNvSpPr>
          <p:nvPr>
            <p:ph type="title"/>
          </p:nvPr>
        </p:nvSpPr>
        <p:spPr/>
        <p:txBody>
          <a:bodyPr/>
          <a:lstStyle/>
          <a:p>
            <a:r>
              <a:rPr lang="en-US"/>
              <a:t>QUESTIONS for you!</a:t>
            </a:r>
          </a:p>
        </p:txBody>
      </p:sp>
    </p:spTree>
    <p:extLst>
      <p:ext uri="{BB962C8B-B14F-4D97-AF65-F5344CB8AC3E}">
        <p14:creationId xmlns:p14="http://schemas.microsoft.com/office/powerpoint/2010/main" val="3876779531"/>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GET ORGANIZED! </a:t>
            </a:r>
            <a:br>
              <a:rPr lang="en-US"/>
            </a:br>
            <a:r>
              <a:rPr lang="en-US"/>
              <a:t>Important Tech Information Sheet</a:t>
            </a:r>
            <a:r>
              <a:rPr lang="en-US">
                <a:effectLst/>
              </a:rPr>
              <a:t> </a:t>
            </a:r>
            <a:endParaRPr lang="en-US"/>
          </a:p>
        </p:txBody>
      </p:sp>
      <p:pic>
        <p:nvPicPr>
          <p:cNvPr id="4" name="Picture 3" descr="techsheet.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1315" y="2007686"/>
            <a:ext cx="5061220" cy="435044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079281167"/>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Waveform.thmx</Template>
  <TotalTime>914</TotalTime>
  <Words>1976</Words>
  <Application>Microsoft Macintosh PowerPoint</Application>
  <PresentationFormat>On-screen Show (4:3)</PresentationFormat>
  <Paragraphs>189</Paragraphs>
  <Slides>25</Slides>
  <Notes>24</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Waveform</vt:lpstr>
      <vt:lpstr>Office Technical Support</vt:lpstr>
      <vt:lpstr>HELP!</vt:lpstr>
      <vt:lpstr>Identifying Office Hardware</vt:lpstr>
      <vt:lpstr>Issue!</vt:lpstr>
      <vt:lpstr>Troubleshooting</vt:lpstr>
      <vt:lpstr>Troubleshooting cont.</vt:lpstr>
      <vt:lpstr>Troubleshooting cont.</vt:lpstr>
      <vt:lpstr>QUESTIONS for you!</vt:lpstr>
      <vt:lpstr>GET ORGANIZED!  Important Tech Information Sheet </vt:lpstr>
      <vt:lpstr>Backup?!?</vt:lpstr>
      <vt:lpstr>Backup- Using CrashPlan!</vt:lpstr>
      <vt:lpstr>CrashPlan: Download</vt:lpstr>
      <vt:lpstr>CrashPlan: Install</vt:lpstr>
      <vt:lpstr>CrashPlan: Creating your Account</vt:lpstr>
      <vt:lpstr>CrashPlan: Choosing what to Backup</vt:lpstr>
      <vt:lpstr>CrashPlan: Add And Remove Folders From Your Backup File Selection</vt:lpstr>
      <vt:lpstr>CrashPlan: Adding Destinations</vt:lpstr>
      <vt:lpstr>CrashPlan: Start your Backup!</vt:lpstr>
      <vt:lpstr>CrashPlan: Backup Status &amp; Progress</vt:lpstr>
      <vt:lpstr>CrashPlan: Restore your First File!</vt:lpstr>
      <vt:lpstr>Security!</vt:lpstr>
      <vt:lpstr>Passwords! Data Security! </vt:lpstr>
      <vt:lpstr>Crack your Passwords!</vt:lpstr>
      <vt:lpstr>Memorable Passphrases</vt:lpstr>
      <vt:lpstr>Test Out Your Passwords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HELP!</dc:title>
  <dc:creator>Amy Hood</dc:creator>
  <cp:lastModifiedBy>Heather Ramsey</cp:lastModifiedBy>
  <cp:revision>137</cp:revision>
  <dcterms:created xsi:type="dcterms:W3CDTF">2015-09-27T05:15:51Z</dcterms:created>
  <dcterms:modified xsi:type="dcterms:W3CDTF">2015-10-12T05:31:08Z</dcterms:modified>
</cp:coreProperties>
</file>